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1"/>
  </p:notesMasterIdLst>
  <p:sldIdLst>
    <p:sldId id="256" r:id="rId2"/>
    <p:sldId id="259" r:id="rId3"/>
    <p:sldId id="260" r:id="rId4"/>
    <p:sldId id="261" r:id="rId5"/>
    <p:sldId id="311" r:id="rId6"/>
    <p:sldId id="262" r:id="rId7"/>
    <p:sldId id="263" r:id="rId8"/>
    <p:sldId id="264" r:id="rId9"/>
    <p:sldId id="265" r:id="rId10"/>
    <p:sldId id="317" r:id="rId11"/>
    <p:sldId id="270" r:id="rId12"/>
    <p:sldId id="312" r:id="rId13"/>
    <p:sldId id="266" r:id="rId14"/>
    <p:sldId id="313" r:id="rId15"/>
    <p:sldId id="314" r:id="rId16"/>
    <p:sldId id="315" r:id="rId17"/>
    <p:sldId id="267" r:id="rId18"/>
    <p:sldId id="316" r:id="rId19"/>
    <p:sldId id="318" r:id="rId20"/>
  </p:sldIdLst>
  <p:sldSz cx="9144000" cy="5143500" type="screen16x9"/>
  <p:notesSz cx="6858000" cy="9144000"/>
  <p:embeddedFontLst>
    <p:embeddedFont>
      <p:font typeface="Asap" pitchFamily="2" charset="77"/>
      <p:regular r:id="rId22"/>
      <p:bold r:id="rId23"/>
      <p:italic r:id="rId24"/>
      <p:boldItalic r:id="rId25"/>
    </p:embeddedFont>
    <p:embeddedFont>
      <p:font typeface="Lato" panose="020F0502020204030203" pitchFamily="34" charset="0"/>
      <p:regular r:id="rId26"/>
      <p:bold r:id="rId27"/>
      <p:italic r:id="rId28"/>
      <p:boldItalic r:id="rId29"/>
    </p:embeddedFont>
    <p:embeddedFont>
      <p:font typeface="Red Hat Display" panose="02010303040201060303" pitchFamily="2" charset="0"/>
      <p:regular r:id="rId30"/>
      <p:bold r:id="rId31"/>
      <p:italic r:id="rId32"/>
      <p:boldItalic r:id="rId33"/>
    </p:embeddedFont>
    <p:embeddedFont>
      <p:font typeface="Red Hat Display SemiBold" panose="02010303040201060303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60B19DB-1F20-4CA2-AA70-7EB7312651B9}">
  <a:tblStyle styleId="{B60B19DB-1F20-4CA2-AA70-7EB7312651B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3587C07-6B23-4019-9546-9F7E2FF73A6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21"/>
  </p:normalViewPr>
  <p:slideViewPr>
    <p:cSldViewPr snapToGrid="0">
      <p:cViewPr varScale="1">
        <p:scale>
          <a:sx n="145" d="100"/>
          <a:sy n="145" d="100"/>
        </p:scale>
        <p:origin x="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29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909a1bfd14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909a1bfd14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909a1bfd14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909a1bfd14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909a1bfd14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909a1bfd14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03600" y="880688"/>
            <a:ext cx="3993000" cy="286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03655" y="3787013"/>
            <a:ext cx="39930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221425" y="-279325"/>
            <a:ext cx="7355425" cy="5630350"/>
            <a:chOff x="2221425" y="-279325"/>
            <a:chExt cx="7355425" cy="5630350"/>
          </a:xfrm>
        </p:grpSpPr>
        <p:sp>
          <p:nvSpPr>
            <p:cNvPr id="13" name="Google Shape;13;p2"/>
            <p:cNvSpPr/>
            <p:nvPr/>
          </p:nvSpPr>
          <p:spPr>
            <a:xfrm>
              <a:off x="2221425" y="-279325"/>
              <a:ext cx="7355425" cy="5630350"/>
            </a:xfrm>
            <a:custGeom>
              <a:avLst/>
              <a:gdLst/>
              <a:ahLst/>
              <a:cxnLst/>
              <a:rect l="l" t="t" r="r" b="b"/>
              <a:pathLst>
                <a:path w="294217" h="225214" extrusionOk="0">
                  <a:moveTo>
                    <a:pt x="104987" y="0"/>
                  </a:moveTo>
                  <a:lnTo>
                    <a:pt x="202354" y="25400"/>
                  </a:lnTo>
                  <a:lnTo>
                    <a:pt x="281940" y="12700"/>
                  </a:lnTo>
                  <a:lnTo>
                    <a:pt x="294217" y="118534"/>
                  </a:lnTo>
                  <a:lnTo>
                    <a:pt x="259080" y="181187"/>
                  </a:lnTo>
                  <a:lnTo>
                    <a:pt x="269240" y="209127"/>
                  </a:lnTo>
                  <a:lnTo>
                    <a:pt x="157436" y="205594"/>
                  </a:lnTo>
                  <a:lnTo>
                    <a:pt x="98743" y="224180"/>
                  </a:lnTo>
                  <a:lnTo>
                    <a:pt x="0" y="22521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" name="Google Shape;14;p2"/>
            <p:cNvSpPr/>
            <p:nvPr/>
          </p:nvSpPr>
          <p:spPr>
            <a:xfrm>
              <a:off x="7230475" y="313075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661475" y="4210700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907425" y="4899375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113350" y="4814475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3"/>
          <p:cNvSpPr txBox="1">
            <a:spLocks noGrp="1"/>
          </p:cNvSpPr>
          <p:nvPr>
            <p:ph type="subTitle" idx="1"/>
          </p:nvPr>
        </p:nvSpPr>
        <p:spPr>
          <a:xfrm>
            <a:off x="4832039" y="1809975"/>
            <a:ext cx="3254100" cy="19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3"/>
          <p:cNvSpPr txBox="1">
            <a:spLocks noGrp="1"/>
          </p:cNvSpPr>
          <p:nvPr>
            <p:ph type="subTitle" idx="2"/>
          </p:nvPr>
        </p:nvSpPr>
        <p:spPr>
          <a:xfrm>
            <a:off x="1057861" y="1809975"/>
            <a:ext cx="3254100" cy="19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23"/>
          <p:cNvGrpSpPr/>
          <p:nvPr/>
        </p:nvGrpSpPr>
        <p:grpSpPr>
          <a:xfrm flipH="1">
            <a:off x="3667525" y="-245625"/>
            <a:ext cx="5404900" cy="6082225"/>
            <a:chOff x="113725" y="-245625"/>
            <a:chExt cx="5404900" cy="6082225"/>
          </a:xfrm>
        </p:grpSpPr>
        <p:sp>
          <p:nvSpPr>
            <p:cNvPr id="250" name="Google Shape;250;p23"/>
            <p:cNvSpPr/>
            <p:nvPr/>
          </p:nvSpPr>
          <p:spPr>
            <a:xfrm>
              <a:off x="170875" y="-245625"/>
              <a:ext cx="5347750" cy="6082225"/>
            </a:xfrm>
            <a:custGeom>
              <a:avLst/>
              <a:gdLst/>
              <a:ahLst/>
              <a:cxnLst/>
              <a:rect l="l" t="t" r="r" b="b"/>
              <a:pathLst>
                <a:path w="213910" h="243289" extrusionOk="0">
                  <a:moveTo>
                    <a:pt x="114759" y="0"/>
                  </a:moveTo>
                  <a:lnTo>
                    <a:pt x="37011" y="20140"/>
                  </a:lnTo>
                  <a:lnTo>
                    <a:pt x="1836" y="16526"/>
                  </a:lnTo>
                  <a:lnTo>
                    <a:pt x="13718" y="76209"/>
                  </a:lnTo>
                  <a:lnTo>
                    <a:pt x="0" y="160204"/>
                  </a:lnTo>
                  <a:lnTo>
                    <a:pt x="20656" y="211616"/>
                  </a:lnTo>
                  <a:lnTo>
                    <a:pt x="66101" y="200140"/>
                  </a:lnTo>
                  <a:lnTo>
                    <a:pt x="129760" y="222352"/>
                  </a:lnTo>
                  <a:lnTo>
                    <a:pt x="213910" y="243289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1" name="Google Shape;251;p23"/>
            <p:cNvSpPr/>
            <p:nvPr/>
          </p:nvSpPr>
          <p:spPr>
            <a:xfrm flipH="1">
              <a:off x="1053225" y="213275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2" name="Google Shape;252;p23"/>
            <p:cNvSpPr/>
            <p:nvPr/>
          </p:nvSpPr>
          <p:spPr>
            <a:xfrm flipH="1">
              <a:off x="113725" y="3718725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3" name="Google Shape;253;p23"/>
            <p:cNvSpPr/>
            <p:nvPr/>
          </p:nvSpPr>
          <p:spPr>
            <a:xfrm flipH="1">
              <a:off x="1772875" y="4721600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4" name="Google Shape;254;p23"/>
            <p:cNvSpPr/>
            <p:nvPr/>
          </p:nvSpPr>
          <p:spPr>
            <a:xfrm flipH="1">
              <a:off x="170875" y="128375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5" name="Google Shape;255;p23"/>
            <p:cNvSpPr/>
            <p:nvPr/>
          </p:nvSpPr>
          <p:spPr>
            <a:xfrm flipH="1">
              <a:off x="465250" y="1609650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56" name="Google Shape;256;p23"/>
            <p:cNvSpPr/>
            <p:nvPr/>
          </p:nvSpPr>
          <p:spPr>
            <a:xfrm flipH="1">
              <a:off x="654150" y="4997175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4"/>
          <p:cNvSpPr txBox="1">
            <a:spLocks noGrp="1"/>
          </p:cNvSpPr>
          <p:nvPr>
            <p:ph type="subTitle" idx="1"/>
          </p:nvPr>
        </p:nvSpPr>
        <p:spPr>
          <a:xfrm>
            <a:off x="937625" y="2883400"/>
            <a:ext cx="2175300" cy="8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4"/>
          <p:cNvSpPr txBox="1">
            <a:spLocks noGrp="1"/>
          </p:cNvSpPr>
          <p:nvPr>
            <p:ph type="subTitle" idx="2"/>
          </p:nvPr>
        </p:nvSpPr>
        <p:spPr>
          <a:xfrm>
            <a:off x="3493936" y="2883400"/>
            <a:ext cx="2175300" cy="8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4"/>
          <p:cNvSpPr txBox="1">
            <a:spLocks noGrp="1"/>
          </p:cNvSpPr>
          <p:nvPr>
            <p:ph type="subTitle" idx="3"/>
          </p:nvPr>
        </p:nvSpPr>
        <p:spPr>
          <a:xfrm>
            <a:off x="6050225" y="2883400"/>
            <a:ext cx="2175300" cy="8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24"/>
          <p:cNvSpPr txBox="1">
            <a:spLocks noGrp="1"/>
          </p:cNvSpPr>
          <p:nvPr>
            <p:ph type="subTitle" idx="4"/>
          </p:nvPr>
        </p:nvSpPr>
        <p:spPr>
          <a:xfrm>
            <a:off x="937625" y="2462671"/>
            <a:ext cx="21753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300">
                <a:solidFill>
                  <a:schemeClr val="accent3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264" name="Google Shape;264;p24"/>
          <p:cNvSpPr txBox="1">
            <a:spLocks noGrp="1"/>
          </p:cNvSpPr>
          <p:nvPr>
            <p:ph type="subTitle" idx="5"/>
          </p:nvPr>
        </p:nvSpPr>
        <p:spPr>
          <a:xfrm>
            <a:off x="3493936" y="2462671"/>
            <a:ext cx="21753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300">
                <a:solidFill>
                  <a:schemeClr val="accent3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265" name="Google Shape;265;p24"/>
          <p:cNvSpPr txBox="1">
            <a:spLocks noGrp="1"/>
          </p:cNvSpPr>
          <p:nvPr>
            <p:ph type="subTitle" idx="6"/>
          </p:nvPr>
        </p:nvSpPr>
        <p:spPr>
          <a:xfrm>
            <a:off x="6050225" y="2462671"/>
            <a:ext cx="21753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300">
                <a:solidFill>
                  <a:schemeClr val="accent3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grpSp>
        <p:nvGrpSpPr>
          <p:cNvPr id="266" name="Google Shape;266;p24"/>
          <p:cNvGrpSpPr/>
          <p:nvPr/>
        </p:nvGrpSpPr>
        <p:grpSpPr>
          <a:xfrm>
            <a:off x="-141875" y="2231225"/>
            <a:ext cx="9463375" cy="2859300"/>
            <a:chOff x="-141875" y="2231225"/>
            <a:chExt cx="9463375" cy="2859300"/>
          </a:xfrm>
        </p:grpSpPr>
        <p:sp>
          <p:nvSpPr>
            <p:cNvPr id="267" name="Google Shape;267;p24"/>
            <p:cNvSpPr/>
            <p:nvPr/>
          </p:nvSpPr>
          <p:spPr>
            <a:xfrm>
              <a:off x="-141875" y="2231225"/>
              <a:ext cx="9463375" cy="2821600"/>
            </a:xfrm>
            <a:custGeom>
              <a:avLst/>
              <a:gdLst/>
              <a:ahLst/>
              <a:cxnLst/>
              <a:rect l="l" t="t" r="r" b="b"/>
              <a:pathLst>
                <a:path w="378535" h="112864" extrusionOk="0">
                  <a:moveTo>
                    <a:pt x="378535" y="0"/>
                  </a:moveTo>
                  <a:lnTo>
                    <a:pt x="355321" y="36793"/>
                  </a:lnTo>
                  <a:lnTo>
                    <a:pt x="366476" y="94588"/>
                  </a:lnTo>
                  <a:lnTo>
                    <a:pt x="290896" y="112864"/>
                  </a:lnTo>
                  <a:lnTo>
                    <a:pt x="260196" y="99200"/>
                  </a:lnTo>
                  <a:lnTo>
                    <a:pt x="159296" y="110405"/>
                  </a:lnTo>
                  <a:lnTo>
                    <a:pt x="30357" y="100129"/>
                  </a:lnTo>
                  <a:lnTo>
                    <a:pt x="20278" y="62028"/>
                  </a:lnTo>
                  <a:lnTo>
                    <a:pt x="0" y="731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68" name="Google Shape;268;p24"/>
            <p:cNvSpPr/>
            <p:nvPr/>
          </p:nvSpPr>
          <p:spPr>
            <a:xfrm>
              <a:off x="8987525" y="4561553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3792725" y="4948450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70" name="Google Shape;270;p24"/>
            <p:cNvSpPr/>
            <p:nvPr/>
          </p:nvSpPr>
          <p:spPr>
            <a:xfrm>
              <a:off x="6310550" y="4670425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71" name="Google Shape;271;p24"/>
            <p:cNvSpPr/>
            <p:nvPr/>
          </p:nvSpPr>
          <p:spPr>
            <a:xfrm>
              <a:off x="315650" y="3745900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72" name="Google Shape;272;p24"/>
            <p:cNvSpPr/>
            <p:nvPr/>
          </p:nvSpPr>
          <p:spPr>
            <a:xfrm>
              <a:off x="8693175" y="3101975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73" name="Google Shape;273;p24"/>
            <p:cNvSpPr/>
            <p:nvPr/>
          </p:nvSpPr>
          <p:spPr>
            <a:xfrm>
              <a:off x="7095425" y="5005625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74" name="Google Shape;274;p24"/>
            <p:cNvSpPr/>
            <p:nvPr/>
          </p:nvSpPr>
          <p:spPr>
            <a:xfrm>
              <a:off x="566975" y="4684225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25"/>
          <p:cNvSpPr txBox="1">
            <a:spLocks noGrp="1"/>
          </p:cNvSpPr>
          <p:nvPr>
            <p:ph type="subTitle" idx="1"/>
          </p:nvPr>
        </p:nvSpPr>
        <p:spPr>
          <a:xfrm>
            <a:off x="1821477" y="1910113"/>
            <a:ext cx="25107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25"/>
          <p:cNvSpPr txBox="1">
            <a:spLocks noGrp="1"/>
          </p:cNvSpPr>
          <p:nvPr>
            <p:ph type="subTitle" idx="2"/>
          </p:nvPr>
        </p:nvSpPr>
        <p:spPr>
          <a:xfrm>
            <a:off x="5371192" y="1910113"/>
            <a:ext cx="25107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5"/>
          <p:cNvSpPr txBox="1">
            <a:spLocks noGrp="1"/>
          </p:cNvSpPr>
          <p:nvPr>
            <p:ph type="subTitle" idx="3"/>
          </p:nvPr>
        </p:nvSpPr>
        <p:spPr>
          <a:xfrm>
            <a:off x="1821477" y="3281913"/>
            <a:ext cx="25107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25"/>
          <p:cNvSpPr txBox="1">
            <a:spLocks noGrp="1"/>
          </p:cNvSpPr>
          <p:nvPr>
            <p:ph type="subTitle" idx="4"/>
          </p:nvPr>
        </p:nvSpPr>
        <p:spPr>
          <a:xfrm>
            <a:off x="5371192" y="3281913"/>
            <a:ext cx="25107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5"/>
          <p:cNvSpPr txBox="1">
            <a:spLocks noGrp="1"/>
          </p:cNvSpPr>
          <p:nvPr>
            <p:ph type="subTitle" idx="5"/>
          </p:nvPr>
        </p:nvSpPr>
        <p:spPr>
          <a:xfrm>
            <a:off x="1821464" y="1616325"/>
            <a:ext cx="2510700" cy="41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300">
                <a:solidFill>
                  <a:schemeClr val="accent3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283" name="Google Shape;283;p25"/>
          <p:cNvSpPr txBox="1">
            <a:spLocks noGrp="1"/>
          </p:cNvSpPr>
          <p:nvPr>
            <p:ph type="subTitle" idx="6"/>
          </p:nvPr>
        </p:nvSpPr>
        <p:spPr>
          <a:xfrm>
            <a:off x="1821464" y="2988225"/>
            <a:ext cx="2510700" cy="41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300">
                <a:solidFill>
                  <a:schemeClr val="accent3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284" name="Google Shape;284;p25"/>
          <p:cNvSpPr txBox="1">
            <a:spLocks noGrp="1"/>
          </p:cNvSpPr>
          <p:nvPr>
            <p:ph type="subTitle" idx="7"/>
          </p:nvPr>
        </p:nvSpPr>
        <p:spPr>
          <a:xfrm>
            <a:off x="5371178" y="1616325"/>
            <a:ext cx="2510700" cy="41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300">
                <a:solidFill>
                  <a:schemeClr val="accent3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285" name="Google Shape;285;p25"/>
          <p:cNvSpPr txBox="1">
            <a:spLocks noGrp="1"/>
          </p:cNvSpPr>
          <p:nvPr>
            <p:ph type="subTitle" idx="8"/>
          </p:nvPr>
        </p:nvSpPr>
        <p:spPr>
          <a:xfrm>
            <a:off x="5371178" y="2988225"/>
            <a:ext cx="2510700" cy="41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300">
                <a:solidFill>
                  <a:schemeClr val="accent3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grpSp>
        <p:nvGrpSpPr>
          <p:cNvPr id="286" name="Google Shape;286;p25"/>
          <p:cNvGrpSpPr/>
          <p:nvPr/>
        </p:nvGrpSpPr>
        <p:grpSpPr>
          <a:xfrm>
            <a:off x="61075" y="-88825"/>
            <a:ext cx="3546775" cy="5365750"/>
            <a:chOff x="61075" y="-88825"/>
            <a:chExt cx="3546775" cy="5365750"/>
          </a:xfrm>
        </p:grpSpPr>
        <p:sp>
          <p:nvSpPr>
            <p:cNvPr id="287" name="Google Shape;287;p25"/>
            <p:cNvSpPr/>
            <p:nvPr/>
          </p:nvSpPr>
          <p:spPr>
            <a:xfrm>
              <a:off x="104775" y="-88825"/>
              <a:ext cx="3503075" cy="5365750"/>
            </a:xfrm>
            <a:custGeom>
              <a:avLst/>
              <a:gdLst/>
              <a:ahLst/>
              <a:cxnLst/>
              <a:rect l="l" t="t" r="r" b="b"/>
              <a:pathLst>
                <a:path w="140123" h="214630" extrusionOk="0">
                  <a:moveTo>
                    <a:pt x="140123" y="214630"/>
                  </a:moveTo>
                  <a:lnTo>
                    <a:pt x="127846" y="200237"/>
                  </a:lnTo>
                  <a:lnTo>
                    <a:pt x="18626" y="200660"/>
                  </a:lnTo>
                  <a:lnTo>
                    <a:pt x="11853" y="158750"/>
                  </a:lnTo>
                  <a:lnTo>
                    <a:pt x="14547" y="139089"/>
                  </a:lnTo>
                  <a:lnTo>
                    <a:pt x="0" y="129964"/>
                  </a:lnTo>
                  <a:lnTo>
                    <a:pt x="13546" y="6774"/>
                  </a:lnTo>
                  <a:lnTo>
                    <a:pt x="55033" y="17780"/>
                  </a:lnTo>
                  <a:lnTo>
                    <a:pt x="95673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8" name="Google Shape;288;p25"/>
            <p:cNvSpPr/>
            <p:nvPr/>
          </p:nvSpPr>
          <p:spPr>
            <a:xfrm>
              <a:off x="1430450" y="307403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89" name="Google Shape;289;p25"/>
            <p:cNvSpPr/>
            <p:nvPr/>
          </p:nvSpPr>
          <p:spPr>
            <a:xfrm>
              <a:off x="525775" y="4884350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90" name="Google Shape;290;p25"/>
            <p:cNvSpPr/>
            <p:nvPr/>
          </p:nvSpPr>
          <p:spPr>
            <a:xfrm>
              <a:off x="3259350" y="4884350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91" name="Google Shape;291;p25"/>
            <p:cNvSpPr/>
            <p:nvPr/>
          </p:nvSpPr>
          <p:spPr>
            <a:xfrm>
              <a:off x="423275" y="3344200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92" name="Google Shape;292;p25"/>
            <p:cNvSpPr/>
            <p:nvPr/>
          </p:nvSpPr>
          <p:spPr>
            <a:xfrm>
              <a:off x="397175" y="41500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93" name="Google Shape;293;p25"/>
            <p:cNvSpPr/>
            <p:nvPr/>
          </p:nvSpPr>
          <p:spPr>
            <a:xfrm>
              <a:off x="61075" y="3118125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94" name="Google Shape;294;p25"/>
            <p:cNvSpPr/>
            <p:nvPr/>
          </p:nvSpPr>
          <p:spPr>
            <a:xfrm>
              <a:off x="363800" y="3836575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" name="Google Shape;351;p29"/>
          <p:cNvGrpSpPr/>
          <p:nvPr/>
        </p:nvGrpSpPr>
        <p:grpSpPr>
          <a:xfrm>
            <a:off x="-152750" y="2565250"/>
            <a:ext cx="7676400" cy="2679975"/>
            <a:chOff x="-152750" y="2565250"/>
            <a:chExt cx="7676400" cy="2679975"/>
          </a:xfrm>
        </p:grpSpPr>
        <p:sp>
          <p:nvSpPr>
            <p:cNvPr id="352" name="Google Shape;352;p29"/>
            <p:cNvSpPr/>
            <p:nvPr/>
          </p:nvSpPr>
          <p:spPr>
            <a:xfrm>
              <a:off x="-152750" y="2565250"/>
              <a:ext cx="7676400" cy="2679975"/>
            </a:xfrm>
            <a:custGeom>
              <a:avLst/>
              <a:gdLst/>
              <a:ahLst/>
              <a:cxnLst/>
              <a:rect l="l" t="t" r="r" b="b"/>
              <a:pathLst>
                <a:path w="307056" h="107199" extrusionOk="0">
                  <a:moveTo>
                    <a:pt x="0" y="0"/>
                  </a:moveTo>
                  <a:lnTo>
                    <a:pt x="21729" y="16605"/>
                  </a:lnTo>
                  <a:lnTo>
                    <a:pt x="27656" y="37349"/>
                  </a:lnTo>
                  <a:lnTo>
                    <a:pt x="9876" y="54282"/>
                  </a:lnTo>
                  <a:lnTo>
                    <a:pt x="23846" y="100425"/>
                  </a:lnTo>
                  <a:lnTo>
                    <a:pt x="152539" y="83915"/>
                  </a:lnTo>
                  <a:lnTo>
                    <a:pt x="245249" y="99155"/>
                  </a:lnTo>
                  <a:lnTo>
                    <a:pt x="292663" y="88995"/>
                  </a:lnTo>
                  <a:lnTo>
                    <a:pt x="307056" y="107199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53" name="Google Shape;353;p29"/>
            <p:cNvSpPr/>
            <p:nvPr/>
          </p:nvSpPr>
          <p:spPr>
            <a:xfrm rot="10800000" flipH="1">
              <a:off x="336375" y="2934175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54" name="Google Shape;354;p29"/>
            <p:cNvSpPr/>
            <p:nvPr/>
          </p:nvSpPr>
          <p:spPr>
            <a:xfrm rot="10800000" flipH="1">
              <a:off x="502525" y="3447697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55" name="Google Shape;355;p29"/>
            <p:cNvSpPr/>
            <p:nvPr/>
          </p:nvSpPr>
          <p:spPr>
            <a:xfrm rot="10800000" flipH="1">
              <a:off x="46750" y="3882550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56" name="Google Shape;356;p29"/>
            <p:cNvSpPr/>
            <p:nvPr/>
          </p:nvSpPr>
          <p:spPr>
            <a:xfrm rot="10800000" flipH="1">
              <a:off x="3620850" y="4629625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57" name="Google Shape;357;p29"/>
            <p:cNvSpPr/>
            <p:nvPr/>
          </p:nvSpPr>
          <p:spPr>
            <a:xfrm rot="10800000" flipH="1">
              <a:off x="7129350" y="4747825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58" name="Google Shape;358;p29"/>
            <p:cNvSpPr/>
            <p:nvPr/>
          </p:nvSpPr>
          <p:spPr>
            <a:xfrm rot="10800000" flipH="1">
              <a:off x="5939575" y="4995450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59" name="Google Shape;359;p29"/>
            <p:cNvSpPr/>
            <p:nvPr/>
          </p:nvSpPr>
          <p:spPr>
            <a:xfrm rot="10800000" flipH="1">
              <a:off x="401225" y="5015650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60" name="Google Shape;360;p29"/>
          <p:cNvGrpSpPr/>
          <p:nvPr/>
        </p:nvGrpSpPr>
        <p:grpSpPr>
          <a:xfrm rot="5400000" flipH="1">
            <a:off x="6018531" y="-2310819"/>
            <a:ext cx="1212813" cy="4953700"/>
            <a:chOff x="113725" y="128375"/>
            <a:chExt cx="1212813" cy="4953700"/>
          </a:xfrm>
        </p:grpSpPr>
        <p:sp>
          <p:nvSpPr>
            <p:cNvPr id="361" name="Google Shape;361;p29"/>
            <p:cNvSpPr/>
            <p:nvPr/>
          </p:nvSpPr>
          <p:spPr>
            <a:xfrm>
              <a:off x="170863" y="167513"/>
              <a:ext cx="1155675" cy="4877250"/>
            </a:xfrm>
            <a:custGeom>
              <a:avLst/>
              <a:gdLst/>
              <a:ahLst/>
              <a:cxnLst/>
              <a:rect l="l" t="t" r="r" b="b"/>
              <a:pathLst>
                <a:path w="46227" h="195090" extrusionOk="0">
                  <a:moveTo>
                    <a:pt x="46227" y="1146"/>
                  </a:moveTo>
                  <a:lnTo>
                    <a:pt x="36263" y="10557"/>
                  </a:lnTo>
                  <a:lnTo>
                    <a:pt x="1836" y="0"/>
                  </a:lnTo>
                  <a:lnTo>
                    <a:pt x="17902" y="59674"/>
                  </a:lnTo>
                  <a:lnTo>
                    <a:pt x="0" y="143678"/>
                  </a:lnTo>
                  <a:lnTo>
                    <a:pt x="20656" y="195090"/>
                  </a:lnTo>
                  <a:lnTo>
                    <a:pt x="33692" y="179891"/>
                  </a:lnTo>
                  <a:lnTo>
                    <a:pt x="37021" y="185069"/>
                  </a:lnTo>
                  <a:lnTo>
                    <a:pt x="41008" y="1824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62" name="Google Shape;362;p29"/>
            <p:cNvSpPr/>
            <p:nvPr/>
          </p:nvSpPr>
          <p:spPr>
            <a:xfrm flipH="1">
              <a:off x="1044900" y="385525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3" name="Google Shape;363;p29"/>
            <p:cNvSpPr/>
            <p:nvPr/>
          </p:nvSpPr>
          <p:spPr>
            <a:xfrm flipH="1">
              <a:off x="113725" y="3718725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4" name="Google Shape;364;p29"/>
            <p:cNvSpPr/>
            <p:nvPr/>
          </p:nvSpPr>
          <p:spPr>
            <a:xfrm flipH="1">
              <a:off x="170875" y="128375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5" name="Google Shape;365;p29"/>
            <p:cNvSpPr/>
            <p:nvPr/>
          </p:nvSpPr>
          <p:spPr>
            <a:xfrm flipH="1">
              <a:off x="569250" y="1609650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6" name="Google Shape;366;p29"/>
            <p:cNvSpPr/>
            <p:nvPr/>
          </p:nvSpPr>
          <p:spPr>
            <a:xfrm flipH="1">
              <a:off x="654150" y="4997175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9" name="Google Shape;369;p30"/>
          <p:cNvGrpSpPr/>
          <p:nvPr/>
        </p:nvGrpSpPr>
        <p:grpSpPr>
          <a:xfrm>
            <a:off x="312375" y="-99675"/>
            <a:ext cx="7330650" cy="582263"/>
            <a:chOff x="312375" y="-99675"/>
            <a:chExt cx="7330650" cy="582263"/>
          </a:xfrm>
        </p:grpSpPr>
        <p:sp>
          <p:nvSpPr>
            <p:cNvPr id="370" name="Google Shape;370;p30"/>
            <p:cNvSpPr/>
            <p:nvPr/>
          </p:nvSpPr>
          <p:spPr>
            <a:xfrm>
              <a:off x="312375" y="-99675"/>
              <a:ext cx="7330650" cy="549375"/>
            </a:xfrm>
            <a:custGeom>
              <a:avLst/>
              <a:gdLst/>
              <a:ahLst/>
              <a:cxnLst/>
              <a:rect l="l" t="t" r="r" b="b"/>
              <a:pathLst>
                <a:path w="293226" h="21975" extrusionOk="0">
                  <a:moveTo>
                    <a:pt x="293226" y="0"/>
                  </a:moveTo>
                  <a:lnTo>
                    <a:pt x="287314" y="17463"/>
                  </a:lnTo>
                  <a:lnTo>
                    <a:pt x="226763" y="9737"/>
                  </a:lnTo>
                  <a:lnTo>
                    <a:pt x="145027" y="21975"/>
                  </a:lnTo>
                  <a:lnTo>
                    <a:pt x="73516" y="9313"/>
                  </a:lnTo>
                  <a:lnTo>
                    <a:pt x="57793" y="20818"/>
                  </a:lnTo>
                  <a:lnTo>
                    <a:pt x="49285" y="10830"/>
                  </a:lnTo>
                  <a:lnTo>
                    <a:pt x="28941" y="18228"/>
                  </a:lnTo>
                  <a:lnTo>
                    <a:pt x="0" y="88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71" name="Google Shape;371;p30"/>
            <p:cNvSpPr/>
            <p:nvPr/>
          </p:nvSpPr>
          <p:spPr>
            <a:xfrm rot="-5400000">
              <a:off x="1701325" y="375588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72" name="Google Shape;372;p30"/>
            <p:cNvSpPr/>
            <p:nvPr/>
          </p:nvSpPr>
          <p:spPr>
            <a:xfrm rot="-5400000">
              <a:off x="2114063" y="86613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73" name="Google Shape;373;p30"/>
            <p:cNvSpPr/>
            <p:nvPr/>
          </p:nvSpPr>
          <p:spPr>
            <a:xfrm rot="-5400000">
              <a:off x="1495913" y="133513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74" name="Google Shape;374;p30"/>
            <p:cNvSpPr/>
            <p:nvPr/>
          </p:nvSpPr>
          <p:spPr>
            <a:xfrm rot="-5400000">
              <a:off x="992713" y="312788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75" name="Google Shape;375;p30"/>
            <p:cNvSpPr/>
            <p:nvPr/>
          </p:nvSpPr>
          <p:spPr>
            <a:xfrm rot="-5400000">
              <a:off x="3891163" y="397688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76" name="Google Shape;376;p30"/>
            <p:cNvSpPr/>
            <p:nvPr/>
          </p:nvSpPr>
          <p:spPr>
            <a:xfrm rot="-5400000">
              <a:off x="5915838" y="107138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77" name="Google Shape;377;p30"/>
            <p:cNvSpPr/>
            <p:nvPr/>
          </p:nvSpPr>
          <p:spPr>
            <a:xfrm rot="-5400000">
              <a:off x="7463988" y="290688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0" name="Google Shape;380;p31"/>
          <p:cNvGrpSpPr/>
          <p:nvPr/>
        </p:nvGrpSpPr>
        <p:grpSpPr>
          <a:xfrm>
            <a:off x="8429425" y="2039100"/>
            <a:ext cx="975525" cy="2989673"/>
            <a:chOff x="8429425" y="2039100"/>
            <a:chExt cx="975525" cy="2989673"/>
          </a:xfrm>
        </p:grpSpPr>
        <p:sp>
          <p:nvSpPr>
            <p:cNvPr id="381" name="Google Shape;381;p31"/>
            <p:cNvSpPr/>
            <p:nvPr/>
          </p:nvSpPr>
          <p:spPr>
            <a:xfrm>
              <a:off x="8489000" y="2039100"/>
              <a:ext cx="915950" cy="2940925"/>
            </a:xfrm>
            <a:custGeom>
              <a:avLst/>
              <a:gdLst/>
              <a:ahLst/>
              <a:cxnLst/>
              <a:rect l="l" t="t" r="r" b="b"/>
              <a:pathLst>
                <a:path w="36638" h="117637" extrusionOk="0">
                  <a:moveTo>
                    <a:pt x="32898" y="117547"/>
                  </a:moveTo>
                  <a:lnTo>
                    <a:pt x="17930" y="105499"/>
                  </a:lnTo>
                  <a:lnTo>
                    <a:pt x="5866" y="117637"/>
                  </a:lnTo>
                  <a:lnTo>
                    <a:pt x="0" y="57812"/>
                  </a:lnTo>
                  <a:lnTo>
                    <a:pt x="15025" y="59842"/>
                  </a:lnTo>
                  <a:lnTo>
                    <a:pt x="9261" y="31856"/>
                  </a:lnTo>
                  <a:lnTo>
                    <a:pt x="31089" y="4808"/>
                  </a:lnTo>
                  <a:lnTo>
                    <a:pt x="32939" y="0"/>
                  </a:lnTo>
                  <a:lnTo>
                    <a:pt x="36638" y="1479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2" name="Google Shape;382;p31"/>
            <p:cNvSpPr/>
            <p:nvPr/>
          </p:nvSpPr>
          <p:spPr>
            <a:xfrm rot="1723542">
              <a:off x="8444603" y="3450816"/>
              <a:ext cx="84897" cy="8489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83" name="Google Shape;383;p31"/>
            <p:cNvSpPr/>
            <p:nvPr/>
          </p:nvSpPr>
          <p:spPr>
            <a:xfrm rot="1723542">
              <a:off x="8892718" y="4633880"/>
              <a:ext cx="84897" cy="8489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84" name="Google Shape;384;p31"/>
            <p:cNvSpPr/>
            <p:nvPr/>
          </p:nvSpPr>
          <p:spPr>
            <a:xfrm rot="1723542">
              <a:off x="8676436" y="2800616"/>
              <a:ext cx="84897" cy="8489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85" name="Google Shape;385;p31"/>
            <p:cNvSpPr/>
            <p:nvPr/>
          </p:nvSpPr>
          <p:spPr>
            <a:xfrm rot="1724388">
              <a:off x="8600666" y="4928747"/>
              <a:ext cx="84853" cy="84853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86" name="Google Shape;386;p31"/>
            <p:cNvSpPr/>
            <p:nvPr/>
          </p:nvSpPr>
          <p:spPr>
            <a:xfrm rot="1723542">
              <a:off x="8819005" y="3492378"/>
              <a:ext cx="84897" cy="8489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72400" y="2173700"/>
            <a:ext cx="40500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872400" y="1189466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872400" y="3572803"/>
            <a:ext cx="40500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85763" y="-253275"/>
            <a:ext cx="5920438" cy="5639225"/>
            <a:chOff x="85763" y="-253275"/>
            <a:chExt cx="5920438" cy="5639225"/>
          </a:xfrm>
        </p:grpSpPr>
        <p:sp>
          <p:nvSpPr>
            <p:cNvPr id="24" name="Google Shape;24;p3"/>
            <p:cNvSpPr/>
            <p:nvPr/>
          </p:nvSpPr>
          <p:spPr>
            <a:xfrm>
              <a:off x="128825" y="-253275"/>
              <a:ext cx="5877375" cy="5639225"/>
            </a:xfrm>
            <a:custGeom>
              <a:avLst/>
              <a:gdLst/>
              <a:ahLst/>
              <a:cxnLst/>
              <a:rect l="l" t="t" r="r" b="b"/>
              <a:pathLst>
                <a:path w="235095" h="225569" extrusionOk="0">
                  <a:moveTo>
                    <a:pt x="235095" y="225569"/>
                  </a:moveTo>
                  <a:lnTo>
                    <a:pt x="220833" y="201737"/>
                  </a:lnTo>
                  <a:lnTo>
                    <a:pt x="128155" y="211715"/>
                  </a:lnTo>
                  <a:lnTo>
                    <a:pt x="65216" y="201737"/>
                  </a:lnTo>
                  <a:lnTo>
                    <a:pt x="13422" y="212148"/>
                  </a:lnTo>
                  <a:lnTo>
                    <a:pt x="0" y="168852"/>
                  </a:lnTo>
                  <a:lnTo>
                    <a:pt x="12286" y="77123"/>
                  </a:lnTo>
                  <a:lnTo>
                    <a:pt x="866" y="25112"/>
                  </a:lnTo>
                  <a:lnTo>
                    <a:pt x="27276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5" name="Google Shape;25;p3"/>
            <p:cNvSpPr/>
            <p:nvPr/>
          </p:nvSpPr>
          <p:spPr>
            <a:xfrm rot="-5400000" flipH="1">
              <a:off x="109750" y="332163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 rot="-5400000" flipH="1">
              <a:off x="3288538" y="4996838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 rot="-5400000" flipH="1">
              <a:off x="85763" y="3926513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 rot="-5400000" flipH="1">
              <a:off x="390063" y="1629363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 rot="-5400000" flipH="1">
              <a:off x="1711013" y="4747563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 rot="-5400000" flipH="1">
              <a:off x="418638" y="4996838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 rot="-5400000" flipH="1">
              <a:off x="5598263" y="4747563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>
            <a:off x="3674075" y="445025"/>
            <a:ext cx="4756800" cy="11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grpSp>
        <p:nvGrpSpPr>
          <p:cNvPr id="66" name="Google Shape;66;p7"/>
          <p:cNvGrpSpPr/>
          <p:nvPr/>
        </p:nvGrpSpPr>
        <p:grpSpPr>
          <a:xfrm flipH="1">
            <a:off x="4055600" y="112200"/>
            <a:ext cx="5538500" cy="5724400"/>
            <a:chOff x="-19875" y="112200"/>
            <a:chExt cx="5538500" cy="5724400"/>
          </a:xfrm>
        </p:grpSpPr>
        <p:sp>
          <p:nvSpPr>
            <p:cNvPr id="67" name="Google Shape;67;p7"/>
            <p:cNvSpPr/>
            <p:nvPr/>
          </p:nvSpPr>
          <p:spPr>
            <a:xfrm>
              <a:off x="-19875" y="112200"/>
              <a:ext cx="5538500" cy="5724400"/>
            </a:xfrm>
            <a:custGeom>
              <a:avLst/>
              <a:gdLst/>
              <a:ahLst/>
              <a:cxnLst/>
              <a:rect l="l" t="t" r="r" b="b"/>
              <a:pathLst>
                <a:path w="221540" h="228976" extrusionOk="0">
                  <a:moveTo>
                    <a:pt x="11701" y="0"/>
                  </a:moveTo>
                  <a:lnTo>
                    <a:pt x="10008" y="30056"/>
                  </a:lnTo>
                  <a:lnTo>
                    <a:pt x="7468" y="39793"/>
                  </a:lnTo>
                  <a:lnTo>
                    <a:pt x="0" y="45508"/>
                  </a:lnTo>
                  <a:lnTo>
                    <a:pt x="39360" y="89759"/>
                  </a:lnTo>
                  <a:lnTo>
                    <a:pt x="29441" y="178281"/>
                  </a:lnTo>
                  <a:lnTo>
                    <a:pt x="113145" y="196754"/>
                  </a:lnTo>
                  <a:lnTo>
                    <a:pt x="172097" y="187000"/>
                  </a:lnTo>
                  <a:lnTo>
                    <a:pt x="221540" y="228976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8" name="Google Shape;68;p7"/>
            <p:cNvSpPr/>
            <p:nvPr/>
          </p:nvSpPr>
          <p:spPr>
            <a:xfrm flipH="1">
              <a:off x="670850" y="4519100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9" name="Google Shape;69;p7"/>
            <p:cNvSpPr/>
            <p:nvPr/>
          </p:nvSpPr>
          <p:spPr>
            <a:xfrm flipH="1">
              <a:off x="4242625" y="4752175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0" name="Google Shape;70;p7"/>
            <p:cNvSpPr/>
            <p:nvPr/>
          </p:nvSpPr>
          <p:spPr>
            <a:xfrm flipH="1">
              <a:off x="920700" y="2307850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1" name="Google Shape;71;p7"/>
            <p:cNvSpPr/>
            <p:nvPr/>
          </p:nvSpPr>
          <p:spPr>
            <a:xfrm flipH="1">
              <a:off x="2768225" y="4989450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72" name="Google Shape;72;p7"/>
          <p:cNvSpPr txBox="1">
            <a:spLocks noGrp="1"/>
          </p:cNvSpPr>
          <p:nvPr>
            <p:ph type="body" idx="1"/>
          </p:nvPr>
        </p:nvSpPr>
        <p:spPr>
          <a:xfrm>
            <a:off x="3667200" y="1919650"/>
            <a:ext cx="4756800" cy="21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9"/>
          <p:cNvSpPr txBox="1">
            <a:spLocks noGrp="1"/>
          </p:cNvSpPr>
          <p:nvPr>
            <p:ph type="title"/>
          </p:nvPr>
        </p:nvSpPr>
        <p:spPr>
          <a:xfrm>
            <a:off x="2135550" y="539488"/>
            <a:ext cx="48729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subTitle" idx="1"/>
          </p:nvPr>
        </p:nvSpPr>
        <p:spPr>
          <a:xfrm>
            <a:off x="2135550" y="1700913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grpSp>
        <p:nvGrpSpPr>
          <p:cNvPr id="141" name="Google Shape;141;p15"/>
          <p:cNvGrpSpPr/>
          <p:nvPr/>
        </p:nvGrpSpPr>
        <p:grpSpPr>
          <a:xfrm>
            <a:off x="5713925" y="-766225"/>
            <a:ext cx="3379225" cy="6064250"/>
            <a:chOff x="5713925" y="-766225"/>
            <a:chExt cx="3379225" cy="6064250"/>
          </a:xfrm>
        </p:grpSpPr>
        <p:sp>
          <p:nvSpPr>
            <p:cNvPr id="142" name="Google Shape;142;p15"/>
            <p:cNvSpPr/>
            <p:nvPr/>
          </p:nvSpPr>
          <p:spPr>
            <a:xfrm>
              <a:off x="5713925" y="-766225"/>
              <a:ext cx="3333750" cy="6064250"/>
            </a:xfrm>
            <a:custGeom>
              <a:avLst/>
              <a:gdLst/>
              <a:ahLst/>
              <a:cxnLst/>
              <a:rect l="l" t="t" r="r" b="b"/>
              <a:pathLst>
                <a:path w="133350" h="242570" extrusionOk="0">
                  <a:moveTo>
                    <a:pt x="112184" y="0"/>
                  </a:moveTo>
                  <a:lnTo>
                    <a:pt x="86360" y="38947"/>
                  </a:lnTo>
                  <a:lnTo>
                    <a:pt x="129117" y="49107"/>
                  </a:lnTo>
                  <a:lnTo>
                    <a:pt x="133350" y="92710"/>
                  </a:lnTo>
                  <a:lnTo>
                    <a:pt x="123798" y="119206"/>
                  </a:lnTo>
                  <a:lnTo>
                    <a:pt x="132927" y="200660"/>
                  </a:lnTo>
                  <a:lnTo>
                    <a:pt x="92287" y="231987"/>
                  </a:lnTo>
                  <a:lnTo>
                    <a:pt x="62814" y="226146"/>
                  </a:lnTo>
                  <a:lnTo>
                    <a:pt x="0" y="2425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3" name="Google Shape;143;p15"/>
            <p:cNvSpPr/>
            <p:nvPr/>
          </p:nvSpPr>
          <p:spPr>
            <a:xfrm>
              <a:off x="8902625" y="428603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8765325" y="2175125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7977050" y="4984350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7838275" y="165325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9008250" y="1507000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8987525" y="4217100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7237275" y="4842975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grpSp>
        <p:nvGrpSpPr>
          <p:cNvPr id="153" name="Google Shape;153;p16"/>
          <p:cNvGrpSpPr/>
          <p:nvPr/>
        </p:nvGrpSpPr>
        <p:grpSpPr>
          <a:xfrm>
            <a:off x="5586650" y="-173475"/>
            <a:ext cx="3990100" cy="5450400"/>
            <a:chOff x="5586650" y="-173475"/>
            <a:chExt cx="3990100" cy="5450400"/>
          </a:xfrm>
        </p:grpSpPr>
        <p:sp>
          <p:nvSpPr>
            <p:cNvPr id="154" name="Google Shape;154;p16"/>
            <p:cNvSpPr/>
            <p:nvPr/>
          </p:nvSpPr>
          <p:spPr>
            <a:xfrm>
              <a:off x="5586650" y="-173475"/>
              <a:ext cx="3990100" cy="5450400"/>
            </a:xfrm>
            <a:custGeom>
              <a:avLst/>
              <a:gdLst/>
              <a:ahLst/>
              <a:cxnLst/>
              <a:rect l="l" t="t" r="r" b="b"/>
              <a:pathLst>
                <a:path w="159604" h="218016" extrusionOk="0">
                  <a:moveTo>
                    <a:pt x="0" y="218016"/>
                  </a:moveTo>
                  <a:lnTo>
                    <a:pt x="50242" y="201657"/>
                  </a:lnTo>
                  <a:lnTo>
                    <a:pt x="121497" y="204046"/>
                  </a:lnTo>
                  <a:lnTo>
                    <a:pt x="137590" y="187536"/>
                  </a:lnTo>
                  <a:lnTo>
                    <a:pt x="124770" y="154421"/>
                  </a:lnTo>
                  <a:lnTo>
                    <a:pt x="140123" y="133350"/>
                  </a:lnTo>
                  <a:lnTo>
                    <a:pt x="127430" y="125730"/>
                  </a:lnTo>
                  <a:lnTo>
                    <a:pt x="130817" y="24130"/>
                  </a:lnTo>
                  <a:lnTo>
                    <a:pt x="159604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5" name="Google Shape;155;p16"/>
            <p:cNvSpPr/>
            <p:nvPr/>
          </p:nvSpPr>
          <p:spPr>
            <a:xfrm flipH="1">
              <a:off x="8810950" y="392300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6" name="Google Shape;156;p16"/>
            <p:cNvSpPr/>
            <p:nvPr/>
          </p:nvSpPr>
          <p:spPr>
            <a:xfrm flipH="1">
              <a:off x="8745800" y="2930903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7" name="Google Shape;157;p16"/>
            <p:cNvSpPr/>
            <p:nvPr/>
          </p:nvSpPr>
          <p:spPr>
            <a:xfrm flipH="1">
              <a:off x="9048525" y="3118125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8" name="Google Shape;158;p16"/>
            <p:cNvSpPr/>
            <p:nvPr/>
          </p:nvSpPr>
          <p:spPr>
            <a:xfrm flipH="1">
              <a:off x="8668725" y="3644325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9" name="Google Shape;159;p16"/>
            <p:cNvSpPr/>
            <p:nvPr/>
          </p:nvSpPr>
          <p:spPr>
            <a:xfrm flipH="1">
              <a:off x="8963625" y="4470350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0" name="Google Shape;160;p16"/>
            <p:cNvSpPr/>
            <p:nvPr/>
          </p:nvSpPr>
          <p:spPr>
            <a:xfrm flipH="1">
              <a:off x="6790675" y="4830175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1" name="Google Shape;161;p16"/>
            <p:cNvSpPr/>
            <p:nvPr/>
          </p:nvSpPr>
          <p:spPr>
            <a:xfrm flipH="1">
              <a:off x="8583825" y="4884350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17"/>
          <p:cNvGrpSpPr/>
          <p:nvPr/>
        </p:nvGrpSpPr>
        <p:grpSpPr>
          <a:xfrm>
            <a:off x="-477325" y="1022425"/>
            <a:ext cx="5164675" cy="4349750"/>
            <a:chOff x="-477325" y="1022425"/>
            <a:chExt cx="5164675" cy="4349750"/>
          </a:xfrm>
        </p:grpSpPr>
        <p:sp>
          <p:nvSpPr>
            <p:cNvPr id="166" name="Google Shape;166;p17"/>
            <p:cNvSpPr/>
            <p:nvPr/>
          </p:nvSpPr>
          <p:spPr>
            <a:xfrm>
              <a:off x="-477325" y="1022425"/>
              <a:ext cx="5164675" cy="4349750"/>
            </a:xfrm>
            <a:custGeom>
              <a:avLst/>
              <a:gdLst/>
              <a:ahLst/>
              <a:cxnLst/>
              <a:rect l="l" t="t" r="r" b="b"/>
              <a:pathLst>
                <a:path w="206587" h="173990" extrusionOk="0">
                  <a:moveTo>
                    <a:pt x="0" y="0"/>
                  </a:moveTo>
                  <a:lnTo>
                    <a:pt x="24067" y="51072"/>
                  </a:lnTo>
                  <a:lnTo>
                    <a:pt x="32633" y="78756"/>
                  </a:lnTo>
                  <a:lnTo>
                    <a:pt x="22859" y="115995"/>
                  </a:lnTo>
                  <a:lnTo>
                    <a:pt x="27940" y="160867"/>
                  </a:lnTo>
                  <a:lnTo>
                    <a:pt x="137584" y="150284"/>
                  </a:lnTo>
                  <a:lnTo>
                    <a:pt x="167640" y="160444"/>
                  </a:lnTo>
                  <a:lnTo>
                    <a:pt x="192194" y="157057"/>
                  </a:lnTo>
                  <a:lnTo>
                    <a:pt x="206587" y="17399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7" name="Google Shape;167;p17"/>
            <p:cNvSpPr/>
            <p:nvPr/>
          </p:nvSpPr>
          <p:spPr>
            <a:xfrm rot="10800000" flipH="1">
              <a:off x="81950" y="2254097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8" name="Google Shape;168;p17"/>
            <p:cNvSpPr/>
            <p:nvPr/>
          </p:nvSpPr>
          <p:spPr>
            <a:xfrm rot="10800000" flipH="1">
              <a:off x="3663950" y="4995450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9" name="Google Shape;169;p17"/>
            <p:cNvSpPr/>
            <p:nvPr/>
          </p:nvSpPr>
          <p:spPr>
            <a:xfrm rot="10800000" flipH="1">
              <a:off x="4291950" y="4910550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0" name="Google Shape;170;p17"/>
            <p:cNvSpPr/>
            <p:nvPr/>
          </p:nvSpPr>
          <p:spPr>
            <a:xfrm rot="10800000" flipH="1">
              <a:off x="46750" y="3882550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1" name="Google Shape;171;p17"/>
            <p:cNvSpPr/>
            <p:nvPr/>
          </p:nvSpPr>
          <p:spPr>
            <a:xfrm rot="10800000" flipH="1">
              <a:off x="178975" y="5007500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2" name="Google Shape;172;p17"/>
            <p:cNvSpPr/>
            <p:nvPr/>
          </p:nvSpPr>
          <p:spPr>
            <a:xfrm rot="10800000" flipH="1">
              <a:off x="290025" y="2955650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3" name="Google Shape;173;p17"/>
            <p:cNvSpPr/>
            <p:nvPr/>
          </p:nvSpPr>
          <p:spPr>
            <a:xfrm rot="10800000" flipH="1">
              <a:off x="2911763" y="4737375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2"/>
          <p:cNvSpPr txBox="1">
            <a:spLocks noGrp="1"/>
          </p:cNvSpPr>
          <p:nvPr>
            <p:ph type="subTitle" idx="1"/>
          </p:nvPr>
        </p:nvSpPr>
        <p:spPr>
          <a:xfrm>
            <a:off x="4935734" y="2752425"/>
            <a:ext cx="2640000" cy="11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2"/>
          <p:cNvSpPr txBox="1">
            <a:spLocks noGrp="1"/>
          </p:cNvSpPr>
          <p:nvPr>
            <p:ph type="subTitle" idx="2"/>
          </p:nvPr>
        </p:nvSpPr>
        <p:spPr>
          <a:xfrm>
            <a:off x="1568266" y="2752425"/>
            <a:ext cx="2640000" cy="11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2"/>
          <p:cNvSpPr txBox="1">
            <a:spLocks noGrp="1"/>
          </p:cNvSpPr>
          <p:nvPr>
            <p:ph type="subTitle" idx="3"/>
          </p:nvPr>
        </p:nvSpPr>
        <p:spPr>
          <a:xfrm>
            <a:off x="1568266" y="2337925"/>
            <a:ext cx="2640000" cy="41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300">
                <a:solidFill>
                  <a:schemeClr val="accent3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subTitle" idx="4"/>
          </p:nvPr>
        </p:nvSpPr>
        <p:spPr>
          <a:xfrm>
            <a:off x="4935734" y="2337925"/>
            <a:ext cx="2640000" cy="41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300">
                <a:solidFill>
                  <a:schemeClr val="accent3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Display"/>
              <a:buNone/>
              <a:defRPr sz="2400" b="1"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grpSp>
        <p:nvGrpSpPr>
          <p:cNvPr id="234" name="Google Shape;234;p22"/>
          <p:cNvGrpSpPr/>
          <p:nvPr/>
        </p:nvGrpSpPr>
        <p:grpSpPr>
          <a:xfrm>
            <a:off x="107163" y="-247650"/>
            <a:ext cx="6031350" cy="5577425"/>
            <a:chOff x="107163" y="-247650"/>
            <a:chExt cx="6031350" cy="5577425"/>
          </a:xfrm>
        </p:grpSpPr>
        <p:grpSp>
          <p:nvGrpSpPr>
            <p:cNvPr id="235" name="Google Shape;235;p22"/>
            <p:cNvGrpSpPr/>
            <p:nvPr/>
          </p:nvGrpSpPr>
          <p:grpSpPr>
            <a:xfrm rot="-5400000" flipH="1">
              <a:off x="312869" y="-453356"/>
              <a:ext cx="5577425" cy="5988838"/>
              <a:chOff x="5415513" y="4445950"/>
              <a:chExt cx="5577425" cy="5988838"/>
            </a:xfrm>
          </p:grpSpPr>
          <p:sp>
            <p:nvSpPr>
              <p:cNvPr id="236" name="Google Shape;236;p22"/>
              <p:cNvSpPr/>
              <p:nvPr/>
            </p:nvSpPr>
            <p:spPr>
              <a:xfrm>
                <a:off x="5415513" y="4484988"/>
                <a:ext cx="5577425" cy="5949800"/>
              </a:xfrm>
              <a:custGeom>
                <a:avLst/>
                <a:gdLst/>
                <a:ahLst/>
                <a:cxnLst/>
                <a:rect l="l" t="t" r="r" b="b"/>
                <a:pathLst>
                  <a:path w="223097" h="237992" extrusionOk="0">
                    <a:moveTo>
                      <a:pt x="223097" y="230331"/>
                    </a:moveTo>
                    <a:lnTo>
                      <a:pt x="203596" y="237992"/>
                    </a:lnTo>
                    <a:lnTo>
                      <a:pt x="210232" y="163130"/>
                    </a:lnTo>
                    <a:lnTo>
                      <a:pt x="203950" y="104731"/>
                    </a:lnTo>
                    <a:lnTo>
                      <a:pt x="211076" y="10610"/>
                    </a:lnTo>
                    <a:lnTo>
                      <a:pt x="147958" y="0"/>
                    </a:lnTo>
                    <a:lnTo>
                      <a:pt x="106662" y="13645"/>
                    </a:lnTo>
                    <a:lnTo>
                      <a:pt x="46567" y="884"/>
                    </a:lnTo>
                    <a:lnTo>
                      <a:pt x="0" y="5083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237" name="Google Shape;237;p22"/>
              <p:cNvSpPr/>
              <p:nvPr/>
            </p:nvSpPr>
            <p:spPr>
              <a:xfrm>
                <a:off x="6537875" y="4475888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38" name="Google Shape;238;p22"/>
              <p:cNvSpPr/>
              <p:nvPr/>
            </p:nvSpPr>
            <p:spPr>
              <a:xfrm>
                <a:off x="10645550" y="4714300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39" name="Google Shape;239;p22"/>
              <p:cNvSpPr/>
              <p:nvPr/>
            </p:nvSpPr>
            <p:spPr>
              <a:xfrm>
                <a:off x="9075775" y="4445950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0" name="Google Shape;240;p22"/>
              <p:cNvSpPr/>
              <p:nvPr/>
            </p:nvSpPr>
            <p:spPr>
              <a:xfrm>
                <a:off x="8034825" y="4776600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241" name="Google Shape;241;p22"/>
            <p:cNvSpPr/>
            <p:nvPr/>
          </p:nvSpPr>
          <p:spPr>
            <a:xfrm rot="-5400000" flipH="1">
              <a:off x="2722563" y="4809113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2" name="Google Shape;242;p22"/>
            <p:cNvSpPr/>
            <p:nvPr/>
          </p:nvSpPr>
          <p:spPr>
            <a:xfrm rot="-5400000" flipH="1">
              <a:off x="4177288" y="4961863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3" name="Google Shape;243;p22"/>
            <p:cNvSpPr/>
            <p:nvPr/>
          </p:nvSpPr>
          <p:spPr>
            <a:xfrm rot="-5400000" flipH="1">
              <a:off x="6053613" y="4809113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ed Hat Display"/>
              <a:buNone/>
              <a:defRPr sz="31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ed Hat Display"/>
              <a:buNone/>
              <a:defRPr sz="31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ed Hat Display"/>
              <a:buNone/>
              <a:defRPr sz="31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ed Hat Display"/>
              <a:buNone/>
              <a:defRPr sz="31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ed Hat Display"/>
              <a:buNone/>
              <a:defRPr sz="31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ed Hat Display"/>
              <a:buNone/>
              <a:defRPr sz="31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ed Hat Display"/>
              <a:buNone/>
              <a:defRPr sz="31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ed Hat Display"/>
              <a:buNone/>
              <a:defRPr sz="31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ed Hat Display"/>
              <a:buNone/>
              <a:defRPr sz="31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8" r:id="rId5"/>
    <p:sldLayoutId id="2147483661" r:id="rId6"/>
    <p:sldLayoutId id="2147483662" r:id="rId7"/>
    <p:sldLayoutId id="2147483663" r:id="rId8"/>
    <p:sldLayoutId id="2147483668" r:id="rId9"/>
    <p:sldLayoutId id="2147483669" r:id="rId10"/>
    <p:sldLayoutId id="2147483670" r:id="rId11"/>
    <p:sldLayoutId id="2147483671" r:id="rId12"/>
    <p:sldLayoutId id="2147483675" r:id="rId13"/>
    <p:sldLayoutId id="2147483676" r:id="rId14"/>
    <p:sldLayoutId id="2147483677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armo.com/python-tutorial/heston-model-simulation-python" TargetMode="External"/><Relationship Id="rId2" Type="http://schemas.openxmlformats.org/officeDocument/2006/relationships/hyperlink" Target="https://www.valpo.edu/mathematics-statistics/files/2015/07/Estimating-Option-Prices-with-Heston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603591">
            <a:off x="465263" y="3482940"/>
            <a:ext cx="2996401" cy="2780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92775" y="-568712"/>
            <a:ext cx="3456430" cy="335496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2AD0A35-C91B-BCD2-C064-F4561986F8E9}"/>
              </a:ext>
            </a:extLst>
          </p:cNvPr>
          <p:cNvSpPr>
            <a:spLocks noGrp="1"/>
          </p:cNvSpPr>
          <p:nvPr/>
        </p:nvSpPr>
        <p:spPr>
          <a:xfrm>
            <a:off x="3213015" y="763451"/>
            <a:ext cx="5760846" cy="23103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4000" b="1"/>
            </a:pPr>
            <a:r>
              <a:rPr lang="en-US" sz="5200" dirty="0"/>
              <a:t>MC Simulations with non-constant Parameters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42826DE-DCEA-2FB4-1A08-BAE746B53F31}"/>
              </a:ext>
            </a:extLst>
          </p:cNvPr>
          <p:cNvSpPr txBox="1">
            <a:spLocks/>
          </p:cNvSpPr>
          <p:nvPr/>
        </p:nvSpPr>
        <p:spPr>
          <a:xfrm>
            <a:off x="3926925" y="3073763"/>
            <a:ext cx="4050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6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marL="139700" indent="0"/>
            <a:r>
              <a:rPr lang="en-US" dirty="0"/>
              <a:t>Sebastian Caceres</a:t>
            </a:r>
          </a:p>
          <a:p>
            <a:pPr marL="139700" indent="0"/>
            <a:r>
              <a:rPr lang="en-US" dirty="0"/>
              <a:t>Pablo Gomez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DEDCA99-CEBE-A03D-002B-9AD6DDE23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254" y="181708"/>
            <a:ext cx="6273800" cy="3162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3212B1-9526-6AA0-9301-C74337BCB706}"/>
              </a:ext>
            </a:extLst>
          </p:cNvPr>
          <p:cNvSpPr txBox="1"/>
          <p:nvPr/>
        </p:nvSpPr>
        <p:spPr>
          <a:xfrm>
            <a:off x="1723292" y="3569677"/>
            <a:ext cx="5056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got r = 0.005, Kappa= 0.8310, theta = 0.07 sigma = 0.001</a:t>
            </a:r>
          </a:p>
        </p:txBody>
      </p:sp>
    </p:spTree>
    <p:extLst>
      <p:ext uri="{BB962C8B-B14F-4D97-AF65-F5344CB8AC3E}">
        <p14:creationId xmlns:p14="http://schemas.microsoft.com/office/powerpoint/2010/main" val="2889941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Vasicek Model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2D2274C-8ACE-A0E7-FD31-05EF5BF7D3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2" t="17447"/>
          <a:stretch/>
        </p:blipFill>
        <p:spPr>
          <a:xfrm>
            <a:off x="3065527" y="1105405"/>
            <a:ext cx="3566016" cy="5727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6AF3C71-2A52-C157-1686-7EB6E595C7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3" t="17792"/>
          <a:stretch/>
        </p:blipFill>
        <p:spPr>
          <a:xfrm>
            <a:off x="2420471" y="1783641"/>
            <a:ext cx="4856131" cy="64967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D7B7A25-FF1B-FC0E-D3FD-D533328242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41" t="11570" r="2816" b="21761"/>
          <a:stretch/>
        </p:blipFill>
        <p:spPr>
          <a:xfrm>
            <a:off x="2543414" y="2641190"/>
            <a:ext cx="4610242" cy="78377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0B60736-D769-419E-7EC1-D0A833EFE964}"/>
              </a:ext>
            </a:extLst>
          </p:cNvPr>
          <p:cNvSpPr txBox="1"/>
          <p:nvPr/>
        </p:nvSpPr>
        <p:spPr>
          <a:xfrm>
            <a:off x="7255251" y="4698475"/>
            <a:ext cx="14493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Vasicek Model</a:t>
            </a: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55CCFAA-7FAE-0D0E-FE8D-ACBF613E0C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76" t="23431" r="2616" b="4945"/>
          <a:stretch/>
        </p:blipFill>
        <p:spPr>
          <a:xfrm>
            <a:off x="2090625" y="3676536"/>
            <a:ext cx="5515820" cy="72311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C1BE34-5AEB-C9E8-3C11-0746B3163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err="1"/>
              <a:t>Graphs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n" dirty="0"/>
              <a:t>Vasicek Model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669C117-69C5-CC7A-AD5A-F8488608C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437" y="1452399"/>
            <a:ext cx="6967126" cy="289360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7377AA5-C9FB-82A3-8980-360ACE11CC17}"/>
              </a:ext>
            </a:extLst>
          </p:cNvPr>
          <p:cNvSpPr txBox="1"/>
          <p:nvPr/>
        </p:nvSpPr>
        <p:spPr>
          <a:xfrm>
            <a:off x="7330878" y="4711828"/>
            <a:ext cx="14493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Vasicek Model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01890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606;p48">
            <a:extLst>
              <a:ext uri="{FF2B5EF4-FFF2-40B4-BE49-F238E27FC236}">
                <a16:creationId xmlns:a16="http://schemas.microsoft.com/office/drawing/2014/main" id="{36C0839B-71CE-18E5-7D4A-5AFA32A8F0C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040926">
            <a:off x="7484884" y="3666023"/>
            <a:ext cx="844365" cy="135744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Implied Volatility</a:t>
            </a:r>
            <a:endParaRPr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4F85150-2FB0-C65C-1DDE-0FAB8F4F8283}"/>
              </a:ext>
            </a:extLst>
          </p:cNvPr>
          <p:cNvSpPr txBox="1">
            <a:spLocks/>
          </p:cNvSpPr>
          <p:nvPr/>
        </p:nvSpPr>
        <p:spPr>
          <a:xfrm>
            <a:off x="1088403" y="1443659"/>
            <a:ext cx="6967194" cy="225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Implied volatility is a measure of the market’s projection for future volatility.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It is a function of supply and demand plus the time to expiration of the options that are used to calculate it.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We calculated implied volatility by using data for Apple options prices.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The model we used was the Black Scholes equation.  Instead of solving for the price of the option, we solved for volatility.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76882-16D5-B0AD-099E-E154A5601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Implied Volatility Calculation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057DF8-3570-C8A2-D10F-7E87CF820566}"/>
              </a:ext>
            </a:extLst>
          </p:cNvPr>
          <p:cNvSpPr txBox="1"/>
          <p:nvPr/>
        </p:nvSpPr>
        <p:spPr>
          <a:xfrm>
            <a:off x="1811215" y="1411348"/>
            <a:ext cx="530176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We found the price for a call option for Apple with the following parameters: </a:t>
            </a:r>
          </a:p>
          <a:p>
            <a:r>
              <a:rPr lang="en-US" dirty="0"/>
              <a:t>  - Strike price: $185</a:t>
            </a:r>
          </a:p>
          <a:p>
            <a:r>
              <a:rPr lang="en-US" dirty="0"/>
              <a:t>  - Expiration date: November 24th</a:t>
            </a:r>
          </a:p>
          <a:p>
            <a:r>
              <a:rPr lang="en-US" dirty="0"/>
              <a:t>  - Current stock price: $187.44</a:t>
            </a:r>
          </a:p>
          <a:p>
            <a:r>
              <a:rPr lang="en-US" dirty="0"/>
              <a:t>  - Risk free rate: 5.22%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We used the MATLAB function </a:t>
            </a:r>
            <a:r>
              <a:rPr lang="en-US" dirty="0" err="1"/>
              <a:t>blsimpv</a:t>
            </a:r>
            <a:r>
              <a:rPr lang="en-US" dirty="0"/>
              <a:t> to calculate the implied volatility using the Black Scholes model.</a:t>
            </a: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We calculated </a:t>
            </a:r>
            <a:r>
              <a:rPr lang="en-US" dirty="0"/>
              <a:t>an implied volatility of 16%</a:t>
            </a:r>
            <a:r>
              <a:rPr lang="en-US" sz="1400" dirty="0"/>
              <a:t>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We included this implied volatility in the </a:t>
            </a:r>
            <a:r>
              <a:rPr lang="en-US" sz="1400" dirty="0" err="1"/>
              <a:t>Vasicek</a:t>
            </a:r>
            <a:r>
              <a:rPr lang="en-US" sz="1400" dirty="0"/>
              <a:t> Model.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86377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7A606-1E42-79CF-BEE1-B955846DF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Montecarlo</a:t>
            </a:r>
            <a:r>
              <a:rPr lang="en-US" dirty="0"/>
              <a:t> Simulation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70FA4E-E57A-8740-1238-495B7CFC6895}"/>
              </a:ext>
            </a:extLst>
          </p:cNvPr>
          <p:cNvSpPr txBox="1"/>
          <p:nvPr/>
        </p:nvSpPr>
        <p:spPr>
          <a:xfrm>
            <a:off x="1081453" y="1195603"/>
            <a:ext cx="734254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 We used the Heston model to simulate multiple paths for Apple’s stock price with varying volatility,</a:t>
            </a:r>
          </a:p>
          <a:p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Similarly, we simulated different paths for the stock price using the </a:t>
            </a:r>
            <a:r>
              <a:rPr lang="en-US" sz="2000" dirty="0" err="1"/>
              <a:t>Vasicek</a:t>
            </a:r>
            <a:r>
              <a:rPr lang="en-US" sz="2000" dirty="0"/>
              <a:t> model with varying risk-free rate.</a:t>
            </a:r>
          </a:p>
          <a:p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We calculated the payoff for each path and computed the average payoff. The average payoff is the fair option price. </a:t>
            </a:r>
          </a:p>
        </p:txBody>
      </p:sp>
    </p:spTree>
    <p:extLst>
      <p:ext uri="{BB962C8B-B14F-4D97-AF65-F5344CB8AC3E}">
        <p14:creationId xmlns:p14="http://schemas.microsoft.com/office/powerpoint/2010/main" val="855009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ED83E-C5BF-2F8F-F9A7-6CEAD4B77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D3DABF-4543-F13A-5E4C-E4E15BD3D7AF}"/>
              </a:ext>
            </a:extLst>
          </p:cNvPr>
          <p:cNvSpPr txBox="1"/>
          <p:nvPr/>
        </p:nvSpPr>
        <p:spPr>
          <a:xfrm>
            <a:off x="967154" y="1017725"/>
            <a:ext cx="691954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 We tried to code the simulations in Python/MATLAB but the run time was very long.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As we discussed earlier in the semester, one of the problems with MATLAB is that the code runs slower than other programming languages .</a:t>
            </a:r>
          </a:p>
          <a:p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To solve this problem, we coded our simulations in C++, which significantly decreased the time it took to run the simulations.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Prices for the call option:</a:t>
            </a:r>
          </a:p>
          <a:p>
            <a:r>
              <a:rPr lang="en-US" sz="1800" dirty="0"/>
              <a:t> - Heston Model = $23.55</a:t>
            </a:r>
          </a:p>
          <a:p>
            <a:r>
              <a:rPr lang="en-US" sz="1800" dirty="0"/>
              <a:t> - </a:t>
            </a:r>
            <a:r>
              <a:rPr lang="en-US" sz="1800" dirty="0" err="1"/>
              <a:t>Vasicek</a:t>
            </a:r>
            <a:r>
              <a:rPr lang="en-US" sz="1800" dirty="0"/>
              <a:t> = $21.80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60968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704;p55">
            <a:extLst>
              <a:ext uri="{FF2B5EF4-FFF2-40B4-BE49-F238E27FC236}">
                <a16:creationId xmlns:a16="http://schemas.microsoft.com/office/drawing/2014/main" id="{76305830-E36C-9D53-5E44-153DE527D26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24412">
            <a:off x="897088" y="322117"/>
            <a:ext cx="1021582" cy="1141721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Future Works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138F1BA-2B3F-7D8B-B397-D5FD825B47A2}"/>
              </a:ext>
            </a:extLst>
          </p:cNvPr>
          <p:cNvSpPr txBox="1"/>
          <p:nvPr/>
        </p:nvSpPr>
        <p:spPr>
          <a:xfrm>
            <a:off x="635160" y="1593130"/>
            <a:ext cx="746246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Our models consider stochastic risk-free rate or volatility, but we don’t consider both parameters varying at the same time.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We only calculated the fair price for European options. In the future, we could expand our project to price American, Asian and exotic options.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We could try a different method to estimate model parameters, such as Maximum Likelihood Estimation 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40BAF-4AA6-74A8-65C7-BDDF8CDB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8949E-7913-975F-1626-8923C133B549}"/>
              </a:ext>
            </a:extLst>
          </p:cNvPr>
          <p:cNvSpPr txBox="1"/>
          <p:nvPr/>
        </p:nvSpPr>
        <p:spPr>
          <a:xfrm>
            <a:off x="228600" y="1397977"/>
            <a:ext cx="804739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</a:t>
            </a:r>
            <a:r>
              <a:rPr lang="en-US" dirty="0">
                <a:solidFill>
                  <a:srgbClr val="1155CC"/>
                </a:solidFill>
                <a:effectLst/>
                <a:hlinkClick r:id="rId2"/>
              </a:rPr>
              <a:t>https://www.valpo.edu/mathematics-statistics/files/2015/07/Estimating-Option-Prices-with-Heston</a:t>
            </a:r>
            <a:endParaRPr lang="en-US" dirty="0">
              <a:solidFill>
                <a:srgbClr val="1155CC"/>
              </a:solidFill>
              <a:effectLst/>
            </a:endParaRPr>
          </a:p>
          <a:p>
            <a:endParaRPr lang="en-US" dirty="0">
              <a:solidFill>
                <a:srgbClr val="1155CC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2.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https://www.codearmo.com/python-tutorial/heston-model-simulation-python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3. https://</a:t>
            </a:r>
            <a:r>
              <a:rPr lang="en-US" dirty="0" err="1">
                <a:solidFill>
                  <a:schemeClr val="tx1"/>
                </a:solidFill>
              </a:rPr>
              <a:t>www.investopedia.com</a:t>
            </a:r>
            <a:r>
              <a:rPr lang="en-US" dirty="0">
                <a:solidFill>
                  <a:schemeClr val="tx1"/>
                </a:solidFill>
              </a:rPr>
              <a:t>/terms/</a:t>
            </a:r>
            <a:r>
              <a:rPr lang="en-US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iv.asp</a:t>
            </a:r>
            <a:r>
              <a:rPr lang="en-US" dirty="0">
                <a:solidFill>
                  <a:schemeClr val="tx1"/>
                </a:solidFill>
              </a:rPr>
              <a:t>#:~:text=What%20Is%20Implied%20Volatility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768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DBFE4-A16F-CB2F-EC4B-74A015A45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             Thank </a:t>
            </a:r>
            <a:r>
              <a:rPr lang="en-US" dirty="0"/>
              <a:t>you </a:t>
            </a:r>
            <a:r>
              <a:rPr lang="en-US"/>
              <a:t>for Listening!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D27F3E-CEC9-D815-0BE6-7B7343D60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769" y="1085243"/>
            <a:ext cx="2943259" cy="391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21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8"/>
          <p:cNvSpPr txBox="1">
            <a:spLocks noGrp="1"/>
          </p:cNvSpPr>
          <p:nvPr>
            <p:ph type="title"/>
          </p:nvPr>
        </p:nvSpPr>
        <p:spPr>
          <a:xfrm>
            <a:off x="2135550" y="67274"/>
            <a:ext cx="48729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Introduction</a:t>
            </a:r>
            <a:endParaRPr lang="en-US" sz="6000" dirty="0">
              <a:solidFill>
                <a:schemeClr val="accent3"/>
              </a:solidFill>
            </a:endParaRPr>
          </a:p>
        </p:txBody>
      </p:sp>
      <p:sp>
        <p:nvSpPr>
          <p:cNvPr id="438" name="Google Shape;438;p38"/>
          <p:cNvSpPr txBox="1">
            <a:spLocks noGrp="1"/>
          </p:cNvSpPr>
          <p:nvPr>
            <p:ph type="subTitle" idx="1"/>
          </p:nvPr>
        </p:nvSpPr>
        <p:spPr>
          <a:xfrm>
            <a:off x="928138" y="1387563"/>
            <a:ext cx="7048500" cy="11817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1200"/>
              </a:spcAft>
              <a:buFont typeface="Arial" panose="020B0604020202020204" pitchFamily="34" charset="0"/>
              <a:buChar char="•"/>
              <a:defRPr sz="2400"/>
            </a:pPr>
            <a:r>
              <a:rPr lang="en-US" sz="1800" dirty="0"/>
              <a:t>In class, we have used Montecarlo simulations to price different options.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  <a:defRPr sz="2400"/>
            </a:pPr>
            <a:r>
              <a:rPr lang="en-US" sz="1800" dirty="0"/>
              <a:t>For European options, we used Geometric Brownian Motion to simulate paths for the stock price.  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39" name="Google Shape;439;p38"/>
          <p:cNvGrpSpPr/>
          <p:nvPr/>
        </p:nvGrpSpPr>
        <p:grpSpPr>
          <a:xfrm rot="-5400000" flipH="1">
            <a:off x="-1822281" y="1026731"/>
            <a:ext cx="4210475" cy="1607413"/>
            <a:chOff x="5588888" y="3376863"/>
            <a:chExt cx="4210475" cy="1607413"/>
          </a:xfrm>
        </p:grpSpPr>
        <p:sp>
          <p:nvSpPr>
            <p:cNvPr id="440" name="Google Shape;440;p38"/>
            <p:cNvSpPr/>
            <p:nvPr/>
          </p:nvSpPr>
          <p:spPr>
            <a:xfrm>
              <a:off x="5588888" y="3376863"/>
              <a:ext cx="4210475" cy="1572000"/>
            </a:xfrm>
            <a:custGeom>
              <a:avLst/>
              <a:gdLst/>
              <a:ahLst/>
              <a:cxnLst/>
              <a:rect l="l" t="t" r="r" b="b"/>
              <a:pathLst>
                <a:path w="168419" h="62880" extrusionOk="0">
                  <a:moveTo>
                    <a:pt x="168419" y="0"/>
                  </a:moveTo>
                  <a:lnTo>
                    <a:pt x="160626" y="4763"/>
                  </a:lnTo>
                  <a:lnTo>
                    <a:pt x="153266" y="6494"/>
                  </a:lnTo>
                  <a:lnTo>
                    <a:pt x="147637" y="6494"/>
                  </a:lnTo>
                  <a:lnTo>
                    <a:pt x="124382" y="34940"/>
                  </a:lnTo>
                  <a:lnTo>
                    <a:pt x="134542" y="62880"/>
                  </a:lnTo>
                  <a:lnTo>
                    <a:pt x="21512" y="51450"/>
                  </a:lnTo>
                  <a:lnTo>
                    <a:pt x="6061" y="60614"/>
                  </a:lnTo>
                  <a:lnTo>
                    <a:pt x="0" y="51089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441" name="Google Shape;441;p38"/>
            <p:cNvSpPr/>
            <p:nvPr/>
          </p:nvSpPr>
          <p:spPr>
            <a:xfrm>
              <a:off x="8661475" y="4210700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42" name="Google Shape;442;p38"/>
            <p:cNvSpPr/>
            <p:nvPr/>
          </p:nvSpPr>
          <p:spPr>
            <a:xfrm>
              <a:off x="8907425" y="4899375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43" name="Google Shape;443;p38"/>
            <p:cNvSpPr/>
            <p:nvPr/>
          </p:nvSpPr>
          <p:spPr>
            <a:xfrm>
              <a:off x="6085700" y="4631050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444" name="Google Shape;444;p38"/>
          <p:cNvGrpSpPr/>
          <p:nvPr/>
        </p:nvGrpSpPr>
        <p:grpSpPr>
          <a:xfrm>
            <a:off x="3370189" y="-73726"/>
            <a:ext cx="7048500" cy="6234925"/>
            <a:chOff x="2221425" y="-279325"/>
            <a:chExt cx="7048500" cy="6234925"/>
          </a:xfrm>
        </p:grpSpPr>
        <p:grpSp>
          <p:nvGrpSpPr>
            <p:cNvPr id="445" name="Google Shape;445;p38"/>
            <p:cNvGrpSpPr/>
            <p:nvPr/>
          </p:nvGrpSpPr>
          <p:grpSpPr>
            <a:xfrm>
              <a:off x="2221425" y="-279325"/>
              <a:ext cx="7048500" cy="6234925"/>
              <a:chOff x="2221425" y="-279325"/>
              <a:chExt cx="7048500" cy="6234925"/>
            </a:xfrm>
          </p:grpSpPr>
          <p:sp>
            <p:nvSpPr>
              <p:cNvPr id="446" name="Google Shape;446;p38"/>
              <p:cNvSpPr/>
              <p:nvPr/>
            </p:nvSpPr>
            <p:spPr>
              <a:xfrm>
                <a:off x="2221425" y="-279325"/>
                <a:ext cx="7048500" cy="6234925"/>
              </a:xfrm>
              <a:custGeom>
                <a:avLst/>
                <a:gdLst/>
                <a:ahLst/>
                <a:cxnLst/>
                <a:rect l="l" t="t" r="r" b="b"/>
                <a:pathLst>
                  <a:path w="281940" h="249397" extrusionOk="0">
                    <a:moveTo>
                      <a:pt x="104987" y="0"/>
                    </a:moveTo>
                    <a:lnTo>
                      <a:pt x="202354" y="25400"/>
                    </a:lnTo>
                    <a:lnTo>
                      <a:pt x="281940" y="12700"/>
                    </a:lnTo>
                    <a:lnTo>
                      <a:pt x="271730" y="91993"/>
                    </a:lnTo>
                    <a:lnTo>
                      <a:pt x="234513" y="148251"/>
                    </a:lnTo>
                    <a:lnTo>
                      <a:pt x="247935" y="193711"/>
                    </a:lnTo>
                    <a:lnTo>
                      <a:pt x="194682" y="209731"/>
                    </a:lnTo>
                    <a:lnTo>
                      <a:pt x="177342" y="249397"/>
                    </a:lnTo>
                    <a:lnTo>
                      <a:pt x="0" y="22521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47" name="Google Shape;447;p38"/>
              <p:cNvSpPr/>
              <p:nvPr/>
            </p:nvSpPr>
            <p:spPr>
              <a:xfrm>
                <a:off x="7230475" y="313075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48" name="Google Shape;448;p38"/>
              <p:cNvSpPr/>
              <p:nvPr/>
            </p:nvSpPr>
            <p:spPr>
              <a:xfrm>
                <a:off x="8041775" y="3372950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49" name="Google Shape;449;p38"/>
              <p:cNvSpPr/>
              <p:nvPr/>
            </p:nvSpPr>
            <p:spPr>
              <a:xfrm>
                <a:off x="8345875" y="4519100"/>
                <a:ext cx="84900" cy="849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450" name="Google Shape;450;p38"/>
            <p:cNvSpPr/>
            <p:nvPr/>
          </p:nvSpPr>
          <p:spPr>
            <a:xfrm>
              <a:off x="7038550" y="4924325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51" name="Google Shape;451;p38"/>
            <p:cNvSpPr/>
            <p:nvPr/>
          </p:nvSpPr>
          <p:spPr>
            <a:xfrm>
              <a:off x="8969800" y="1978450"/>
              <a:ext cx="84900" cy="84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2" name="Picture 3">
            <a:extLst>
              <a:ext uri="{FF2B5EF4-FFF2-40B4-BE49-F238E27FC236}">
                <a16:creationId xmlns:a16="http://schemas.microsoft.com/office/drawing/2014/main" id="{FC7DCC89-A10E-6918-71A5-8A41EFDADF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2000"/>
          </a:blip>
          <a:srcRect l="1577"/>
          <a:stretch/>
        </p:blipFill>
        <p:spPr>
          <a:xfrm>
            <a:off x="313087" y="3425360"/>
            <a:ext cx="8656713" cy="1249779"/>
          </a:xfrm>
          <a:prstGeom prst="rect">
            <a:avLst/>
          </a:prstGeom>
          <a:solidFill>
            <a:schemeClr val="bg2"/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>
            <a:extLst>
              <a:ext uri="{FF2B5EF4-FFF2-40B4-BE49-F238E27FC236}">
                <a16:creationId xmlns:a16="http://schemas.microsoft.com/office/drawing/2014/main" id="{6D19EB11-3374-679B-5242-E8EF7A70E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20" y="2775732"/>
            <a:ext cx="4731568" cy="1956321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457" name="Google Shape;457;p39"/>
          <p:cNvSpPr txBox="1">
            <a:spLocks noGrp="1"/>
          </p:cNvSpPr>
          <p:nvPr>
            <p:ph type="title"/>
          </p:nvPr>
        </p:nvSpPr>
        <p:spPr>
          <a:xfrm>
            <a:off x="522000" y="439997"/>
            <a:ext cx="40500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 Limitations </a:t>
            </a:r>
            <a:r>
              <a:rPr lang="en" dirty="0"/>
              <a:t> </a:t>
            </a:r>
            <a:endParaRPr b="0" dirty="0">
              <a:solidFill>
                <a:schemeClr val="accent3"/>
              </a:solidFill>
              <a:latin typeface="Red Hat Display SemiBold"/>
              <a:ea typeface="Red Hat Display SemiBold"/>
              <a:cs typeface="Red Hat Display SemiBold"/>
              <a:sym typeface="Red Hat Display SemiBold"/>
            </a:endParaRPr>
          </a:p>
        </p:txBody>
      </p:sp>
      <p:pic>
        <p:nvPicPr>
          <p:cNvPr id="460" name="Google Shape;46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1633" y="-322671"/>
            <a:ext cx="3110277" cy="295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4402D43-8BBD-E183-8B57-731F88C61D77}"/>
              </a:ext>
            </a:extLst>
          </p:cNvPr>
          <p:cNvSpPr txBox="1">
            <a:spLocks/>
          </p:cNvSpPr>
          <p:nvPr/>
        </p:nvSpPr>
        <p:spPr>
          <a:xfrm>
            <a:off x="230015" y="2020032"/>
            <a:ext cx="40500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6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marL="482600" indent="-342900">
              <a:buFont typeface="+mj-lt"/>
              <a:buAutoNum type="arabicPeriod"/>
            </a:pPr>
            <a:r>
              <a:rPr lang="en-US" dirty="0"/>
              <a:t>The model assumes constant risk-free rate and volatility of the stock price.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In the real world, these parameters are not usually constant. </a:t>
            </a:r>
          </a:p>
          <a:p>
            <a:pPr marL="482600" indent="-342900">
              <a:buFont typeface="+mj-lt"/>
              <a:buAutoNum type="arabicPeriod"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 13-week Treasury Bill Rate</a:t>
            </a:r>
            <a:endParaRPr dirty="0"/>
          </a:p>
        </p:txBody>
      </p:sp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A525EF36-FB1F-9885-624F-B0853BF79A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1"/>
          <a:stretch/>
        </p:blipFill>
        <p:spPr>
          <a:xfrm>
            <a:off x="983325" y="1354285"/>
            <a:ext cx="7440675" cy="3344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683D4F-3C2E-FD8B-1191-C0DACDBDE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Two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models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CC8E1D4-614F-FA1A-3E2F-51F4379469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4587" y="1725134"/>
            <a:ext cx="3254100" cy="1943700"/>
          </a:xfrm>
        </p:spPr>
        <p:txBody>
          <a:bodyPr/>
          <a:lstStyle/>
          <a:p>
            <a:pPr algn="ctr"/>
            <a:r>
              <a:rPr lang="es-ES" sz="2400" b="1" dirty="0">
                <a:solidFill>
                  <a:schemeClr val="tx1"/>
                </a:solidFill>
              </a:rPr>
              <a:t>Variable </a:t>
            </a:r>
            <a:r>
              <a:rPr lang="es-ES" sz="2400" b="1" dirty="0" err="1">
                <a:solidFill>
                  <a:schemeClr val="tx1"/>
                </a:solidFill>
              </a:rPr>
              <a:t>volatility</a:t>
            </a:r>
            <a:endParaRPr lang="es-ES" sz="2400" b="1" dirty="0">
              <a:solidFill>
                <a:schemeClr val="tx1"/>
              </a:solidFill>
            </a:endParaRPr>
          </a:p>
          <a:p>
            <a:pPr algn="ctr"/>
            <a:r>
              <a:rPr lang="es-ES" sz="2400" dirty="0" err="1"/>
              <a:t>Heston</a:t>
            </a:r>
            <a:r>
              <a:rPr lang="es-ES" sz="2400" dirty="0"/>
              <a:t> </a:t>
            </a:r>
            <a:r>
              <a:rPr lang="es-ES" sz="2400" dirty="0" err="1"/>
              <a:t>Model</a:t>
            </a:r>
            <a:endParaRPr lang="es-ES" sz="2400" dirty="0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DA5137B5-8640-7067-A690-5B21F5C7B334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793911" y="1725134"/>
            <a:ext cx="3254100" cy="1943700"/>
          </a:xfrm>
        </p:spPr>
        <p:txBody>
          <a:bodyPr/>
          <a:lstStyle/>
          <a:p>
            <a:r>
              <a:rPr lang="es-ES" sz="2400" b="1" dirty="0">
                <a:solidFill>
                  <a:schemeClr val="tx1"/>
                </a:solidFill>
              </a:rPr>
              <a:t>Variable </a:t>
            </a:r>
            <a:r>
              <a:rPr lang="es-ES" sz="2400" b="1" dirty="0" err="1">
                <a:solidFill>
                  <a:schemeClr val="tx1"/>
                </a:solidFill>
              </a:rPr>
              <a:t>interest</a:t>
            </a:r>
            <a:r>
              <a:rPr lang="es-ES" sz="2400" b="1" dirty="0">
                <a:solidFill>
                  <a:schemeClr val="tx1"/>
                </a:solidFill>
              </a:rPr>
              <a:t> </a:t>
            </a:r>
            <a:r>
              <a:rPr lang="es-ES" sz="2400" b="1" dirty="0" err="1">
                <a:solidFill>
                  <a:schemeClr val="tx1"/>
                </a:solidFill>
              </a:rPr>
              <a:t>rate</a:t>
            </a:r>
            <a:endParaRPr lang="es-ES" sz="2400" b="1" dirty="0">
              <a:solidFill>
                <a:schemeClr val="tx1"/>
              </a:solidFill>
            </a:endParaRPr>
          </a:p>
          <a:p>
            <a:pPr algn="ctr"/>
            <a:r>
              <a:rPr lang="es-ES" sz="2400" dirty="0" err="1"/>
              <a:t>Vasicek</a:t>
            </a:r>
            <a:r>
              <a:rPr lang="es-ES" sz="2400" dirty="0"/>
              <a:t> </a:t>
            </a:r>
            <a:r>
              <a:rPr lang="es-ES" sz="2400" dirty="0" err="1"/>
              <a:t>Model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395644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1"/>
          <p:cNvSpPr txBox="1">
            <a:spLocks noGrp="1"/>
          </p:cNvSpPr>
          <p:nvPr>
            <p:ph type="title"/>
          </p:nvPr>
        </p:nvSpPr>
        <p:spPr>
          <a:xfrm>
            <a:off x="3674075" y="445025"/>
            <a:ext cx="4756800" cy="11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Heston Model</a:t>
            </a:r>
            <a:endParaRPr dirty="0"/>
          </a:p>
        </p:txBody>
      </p:sp>
      <p:pic>
        <p:nvPicPr>
          <p:cNvPr id="474" name="Google Shape;47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772" y="396520"/>
            <a:ext cx="2360275" cy="229812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78DC869-5247-5CE4-8AE4-9B0AF4EC669E}"/>
              </a:ext>
            </a:extLst>
          </p:cNvPr>
          <p:cNvSpPr txBox="1"/>
          <p:nvPr/>
        </p:nvSpPr>
        <p:spPr>
          <a:xfrm>
            <a:off x="4341045" y="1096404"/>
            <a:ext cx="1748670" cy="307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Stochastic Volatility</a:t>
            </a:r>
            <a:endParaRPr lang="es-ES" dirty="0"/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072DC4D2-0A99-F272-BB97-0C68E735F9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6000"/>
          </a:blip>
          <a:srcRect l="15491" t="23745" r="22603" b="18146"/>
          <a:stretch/>
        </p:blipFill>
        <p:spPr>
          <a:xfrm>
            <a:off x="3261674" y="1609066"/>
            <a:ext cx="3883844" cy="1291473"/>
          </a:xfrm>
          <a:prstGeom prst="rect">
            <a:avLst/>
          </a:prstGeom>
          <a:solidFill>
            <a:schemeClr val="bg2"/>
          </a:solidFill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8AFFE1E5-348D-7458-17AB-31301AE7E4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79000"/>
          </a:blip>
          <a:srcRect l="9631" t="23226" r="19598" b="18665"/>
          <a:stretch/>
        </p:blipFill>
        <p:spPr>
          <a:xfrm>
            <a:off x="2845439" y="3105894"/>
            <a:ext cx="4716314" cy="1371837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D2282D10-9BD6-CDF3-8A1E-2B3B531494BE}"/>
              </a:ext>
            </a:extLst>
          </p:cNvPr>
          <p:cNvSpPr txBox="1"/>
          <p:nvPr/>
        </p:nvSpPr>
        <p:spPr>
          <a:xfrm>
            <a:off x="7565011" y="4748696"/>
            <a:ext cx="13150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Heston Model</a:t>
            </a:r>
            <a:endParaRPr lang="es-E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Graphs for the Heston Model</a:t>
            </a:r>
            <a:endParaRPr dirty="0"/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85188508-4205-5CB1-09E4-6DB751FF001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720000" y="1263503"/>
            <a:ext cx="3691429" cy="3239418"/>
          </a:xfrm>
          <a:prstGeom prst="rect">
            <a:avLst/>
          </a:prstGeom>
          <a:solidFill>
            <a:schemeClr val="tx2"/>
          </a:solidFill>
          <a:ln>
            <a:noFill/>
          </a:ln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25DBD10A-92D6-5866-BCDD-A2BA9834EF7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5089151" y="1263502"/>
            <a:ext cx="3724910" cy="3239417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59F4D3BE-2AA5-FC98-E1CE-78B1DA556311}"/>
              </a:ext>
            </a:extLst>
          </p:cNvPr>
          <p:cNvSpPr txBox="1"/>
          <p:nvPr/>
        </p:nvSpPr>
        <p:spPr>
          <a:xfrm>
            <a:off x="7565011" y="4748696"/>
            <a:ext cx="13150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Heston Model</a:t>
            </a:r>
            <a:endParaRPr lang="es-E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Parameter Calculation</a:t>
            </a:r>
            <a:endParaRPr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25C3D8-888A-8752-022E-AF57C7BEE72E}"/>
              </a:ext>
            </a:extLst>
          </p:cNvPr>
          <p:cNvSpPr txBox="1">
            <a:spLocks/>
          </p:cNvSpPr>
          <p:nvPr/>
        </p:nvSpPr>
        <p:spPr>
          <a:xfrm>
            <a:off x="720000" y="1278871"/>
            <a:ext cx="8400068" cy="435133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000" dirty="0"/>
              <a:t>For the model, we need to estimate 4 parameters.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We used the method of moments to estimate the 4 parameters using market data.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We retrieved the closing price for Apple stock for the past ten years.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We calculated the returns using the following formula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7B9DCED6-71E0-E88F-210D-EE45FDA822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876259" y="3327891"/>
            <a:ext cx="5210314" cy="1296988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effectLst>
            <a:outerShdw blurRad="50800" dist="50800" dir="5400000" algn="ctr" rotWithShape="0">
              <a:schemeClr val="tx1">
                <a:lumMod val="10000"/>
                <a:lumOff val="90000"/>
              </a:schemeClr>
            </a:outerShdw>
          </a:effectLst>
        </p:spPr>
      </p:pic>
      <p:pic>
        <p:nvPicPr>
          <p:cNvPr id="7" name="Google Shape;474;p41">
            <a:extLst>
              <a:ext uri="{FF2B5EF4-FFF2-40B4-BE49-F238E27FC236}">
                <a16:creationId xmlns:a16="http://schemas.microsoft.com/office/drawing/2014/main" id="{C1D65475-B20E-25D3-0A01-C0EA3E5CD92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621849">
            <a:off x="7266155" y="3397576"/>
            <a:ext cx="1038859" cy="100807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B605D92-E414-31DD-DA66-2AB02184455D}"/>
              </a:ext>
            </a:extLst>
          </p:cNvPr>
          <p:cNvSpPr txBox="1"/>
          <p:nvPr/>
        </p:nvSpPr>
        <p:spPr>
          <a:xfrm>
            <a:off x="7565011" y="4769963"/>
            <a:ext cx="13810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Heston Model</a:t>
            </a:r>
            <a:endParaRPr lang="es-E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460;p39">
            <a:extLst>
              <a:ext uri="{FF2B5EF4-FFF2-40B4-BE49-F238E27FC236}">
                <a16:creationId xmlns:a16="http://schemas.microsoft.com/office/drawing/2014/main" id="{541B1591-4189-9A39-1F2F-48C01E846B5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6679" y="-1394927"/>
            <a:ext cx="5020526" cy="5005393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Method of Moments</a:t>
            </a:r>
            <a:endParaRPr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03DF1DE-1ED3-1BAC-BDEF-348918CF6E70}"/>
              </a:ext>
            </a:extLst>
          </p:cNvPr>
          <p:cNvSpPr txBox="1">
            <a:spLocks/>
          </p:cNvSpPr>
          <p:nvPr/>
        </p:nvSpPr>
        <p:spPr>
          <a:xfrm>
            <a:off x="451701" y="1495687"/>
            <a:ext cx="5854831" cy="1681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marL="482600" indent="-342900" algn="just">
              <a:buFont typeface="+mj-lt"/>
              <a:buAutoNum type="arabicPeriod"/>
            </a:pPr>
            <a:r>
              <a:rPr lang="en-US" sz="1800" dirty="0"/>
              <a:t>For the method of moments, we calculate the parameters by matching the sample moments with the theorical moments from the distribution.</a:t>
            </a:r>
          </a:p>
          <a:p>
            <a:pPr marL="482600" indent="-342900" algn="just">
              <a:buFont typeface="+mj-lt"/>
              <a:buAutoNum type="arabicPeriod"/>
            </a:pPr>
            <a:r>
              <a:rPr lang="en-US" sz="1800" dirty="0"/>
              <a:t>We calculated the first 4 moments for the Apple stock return data and matched them to the theorical moments, since we need to estimate four parameters. </a:t>
            </a:r>
          </a:p>
          <a:p>
            <a:pPr marL="482600" indent="-342900" algn="just">
              <a:buFont typeface="+mj-lt"/>
              <a:buAutoNum type="arabicPeriod"/>
            </a:pPr>
            <a:endParaRPr lang="en-US" sz="1800" dirty="0"/>
          </a:p>
          <a:p>
            <a:pPr marL="482600" indent="-342900" algn="just">
              <a:buFont typeface="+mj-lt"/>
              <a:buAutoNum type="arabicPeriod"/>
            </a:pPr>
            <a:endParaRPr lang="en-U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B178595-8C31-F52A-4849-5421F33EB65E}"/>
              </a:ext>
            </a:extLst>
          </p:cNvPr>
          <p:cNvSpPr txBox="1"/>
          <p:nvPr/>
        </p:nvSpPr>
        <p:spPr>
          <a:xfrm>
            <a:off x="7766480" y="4752948"/>
            <a:ext cx="13150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Heston Model</a:t>
            </a:r>
            <a:endParaRPr lang="es-E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dvanced Topics in Geometry - Doctor of Philosophy (Ph.D.) in Mathematics by Slidesgo">
  <a:themeElements>
    <a:clrScheme name="Simple Light">
      <a:dk1>
        <a:srgbClr val="131313"/>
      </a:dk1>
      <a:lt1>
        <a:srgbClr val="F3F3F3"/>
      </a:lt1>
      <a:dk2>
        <a:srgbClr val="E7E7E7"/>
      </a:dk2>
      <a:lt2>
        <a:srgbClr val="D4D4D4"/>
      </a:lt2>
      <a:accent1>
        <a:srgbClr val="C8C8C8"/>
      </a:accent1>
      <a:accent2>
        <a:srgbClr val="535252"/>
      </a:accent2>
      <a:accent3>
        <a:srgbClr val="A00202"/>
      </a:accent3>
      <a:accent4>
        <a:srgbClr val="FFFFFF"/>
      </a:accent4>
      <a:accent5>
        <a:srgbClr val="FFFFFF"/>
      </a:accent5>
      <a:accent6>
        <a:srgbClr val="FFFFFF"/>
      </a:accent6>
      <a:hlink>
        <a:srgbClr val="13131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673</Words>
  <Application>Microsoft Macintosh PowerPoint</Application>
  <PresentationFormat>On-screen Show (16:9)</PresentationFormat>
  <Paragraphs>83</Paragraphs>
  <Slides>19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Red Hat Display</vt:lpstr>
      <vt:lpstr>Arial</vt:lpstr>
      <vt:lpstr>Lato</vt:lpstr>
      <vt:lpstr>Asap</vt:lpstr>
      <vt:lpstr>Red Hat Display SemiBold</vt:lpstr>
      <vt:lpstr>Advanced Topics in Geometry - Doctor of Philosophy (Ph.D.) in Mathematics by Slidesgo</vt:lpstr>
      <vt:lpstr>PowerPoint Presentation</vt:lpstr>
      <vt:lpstr>Introduction</vt:lpstr>
      <vt:lpstr>Model Limitations  </vt:lpstr>
      <vt:lpstr>US 13-week Treasury Bill Rate</vt:lpstr>
      <vt:lpstr>Two different models</vt:lpstr>
      <vt:lpstr>Heston Model</vt:lpstr>
      <vt:lpstr>Graphs for the Heston Model</vt:lpstr>
      <vt:lpstr>Parameter Calculation</vt:lpstr>
      <vt:lpstr>Method of Moments</vt:lpstr>
      <vt:lpstr>PowerPoint Presentation</vt:lpstr>
      <vt:lpstr>Vasicek Model</vt:lpstr>
      <vt:lpstr>Graphs for the Vasicek Model</vt:lpstr>
      <vt:lpstr>Implied Volatility</vt:lpstr>
      <vt:lpstr>Implied Volatility Calculation</vt:lpstr>
      <vt:lpstr>Montecarlo Simulation</vt:lpstr>
      <vt:lpstr>Code</vt:lpstr>
      <vt:lpstr>Future Works </vt:lpstr>
      <vt:lpstr>References </vt:lpstr>
      <vt:lpstr>              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Cash</dc:creator>
  <cp:lastModifiedBy>Microsoft Office User</cp:lastModifiedBy>
  <cp:revision>8</cp:revision>
  <dcterms:modified xsi:type="dcterms:W3CDTF">2023-11-15T16:34:47Z</dcterms:modified>
</cp:coreProperties>
</file>